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2"/>
  </p:notesMasterIdLst>
  <p:sldIdLst>
    <p:sldId id="256" r:id="rId2"/>
    <p:sldId id="313" r:id="rId3"/>
    <p:sldId id="311" r:id="rId4"/>
    <p:sldId id="258" r:id="rId5"/>
    <p:sldId id="259" r:id="rId6"/>
    <p:sldId id="260" r:id="rId7"/>
    <p:sldId id="261" r:id="rId8"/>
    <p:sldId id="262" r:id="rId9"/>
    <p:sldId id="31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325" userDrawn="1">
          <p15:clr>
            <a:srgbClr val="A4A3A4"/>
          </p15:clr>
        </p15:guide>
        <p15:guide id="3" pos="7355"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E21"/>
    <a:srgbClr val="FE011C"/>
    <a:srgbClr val="121628"/>
    <a:srgbClr val="172041"/>
    <a:srgbClr val="8901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9" autoAdjust="0"/>
    <p:restoredTop sz="96370" autoAdjust="0"/>
  </p:normalViewPr>
  <p:slideViewPr>
    <p:cSldViewPr snapToGrid="0" showGuides="1">
      <p:cViewPr varScale="1">
        <p:scale>
          <a:sx n="116" d="100"/>
          <a:sy n="116" d="100"/>
        </p:scale>
        <p:origin x="651" y="66"/>
      </p:cViewPr>
      <p:guideLst>
        <p:guide orient="horz" pos="346"/>
        <p:guide pos="325"/>
        <p:guide pos="7355"/>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97BA6-6262-4515-8C18-D8F5017B64A9}"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881ED-7D9D-447F-B9AA-B57D8F5D5044}" type="slidenum">
              <a:rPr lang="en-US" smtClean="0"/>
              <a:t>‹#›</a:t>
            </a:fld>
            <a:endParaRPr lang="en-US"/>
          </a:p>
        </p:txBody>
      </p:sp>
    </p:spTree>
    <p:extLst>
      <p:ext uri="{BB962C8B-B14F-4D97-AF65-F5344CB8AC3E}">
        <p14:creationId xmlns:p14="http://schemas.microsoft.com/office/powerpoint/2010/main" val="2978932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4DA881ED-7D9D-447F-B9AA-B57D8F5D5044}" type="slidenum">
              <a:rPr lang="en-US" smtClean="0"/>
              <a:t>1</a:t>
            </a:fld>
            <a:endParaRPr lang="en-US"/>
          </a:p>
        </p:txBody>
      </p:sp>
    </p:spTree>
    <p:extLst>
      <p:ext uri="{BB962C8B-B14F-4D97-AF65-F5344CB8AC3E}">
        <p14:creationId xmlns:p14="http://schemas.microsoft.com/office/powerpoint/2010/main" val="394830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2</a:t>
            </a:fld>
            <a:endParaRPr lang="en-US"/>
          </a:p>
        </p:txBody>
      </p:sp>
    </p:spTree>
    <p:extLst>
      <p:ext uri="{BB962C8B-B14F-4D97-AF65-F5344CB8AC3E}">
        <p14:creationId xmlns:p14="http://schemas.microsoft.com/office/powerpoint/2010/main" val="383271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3</a:t>
            </a:fld>
            <a:endParaRPr lang="en-US"/>
          </a:p>
        </p:txBody>
      </p:sp>
    </p:spTree>
    <p:extLst>
      <p:ext uri="{BB962C8B-B14F-4D97-AF65-F5344CB8AC3E}">
        <p14:creationId xmlns:p14="http://schemas.microsoft.com/office/powerpoint/2010/main" val="370892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4</a:t>
            </a:fld>
            <a:endParaRPr lang="en-US"/>
          </a:p>
        </p:txBody>
      </p:sp>
    </p:spTree>
    <p:extLst>
      <p:ext uri="{BB962C8B-B14F-4D97-AF65-F5344CB8AC3E}">
        <p14:creationId xmlns:p14="http://schemas.microsoft.com/office/powerpoint/2010/main" val="29759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6</a:t>
            </a:fld>
            <a:endParaRPr lang="en-US"/>
          </a:p>
        </p:txBody>
      </p:sp>
    </p:spTree>
    <p:extLst>
      <p:ext uri="{BB962C8B-B14F-4D97-AF65-F5344CB8AC3E}">
        <p14:creationId xmlns:p14="http://schemas.microsoft.com/office/powerpoint/2010/main" val="352064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7</a:t>
            </a:fld>
            <a:endParaRPr lang="en-US"/>
          </a:p>
        </p:txBody>
      </p:sp>
    </p:spTree>
    <p:extLst>
      <p:ext uri="{BB962C8B-B14F-4D97-AF65-F5344CB8AC3E}">
        <p14:creationId xmlns:p14="http://schemas.microsoft.com/office/powerpoint/2010/main" val="150884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8</a:t>
            </a:fld>
            <a:endParaRPr lang="en-US"/>
          </a:p>
        </p:txBody>
      </p:sp>
    </p:spTree>
    <p:extLst>
      <p:ext uri="{BB962C8B-B14F-4D97-AF65-F5344CB8AC3E}">
        <p14:creationId xmlns:p14="http://schemas.microsoft.com/office/powerpoint/2010/main" val="386096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9</a:t>
            </a:fld>
            <a:endParaRPr lang="en-US"/>
          </a:p>
        </p:txBody>
      </p:sp>
    </p:spTree>
    <p:extLst>
      <p:ext uri="{BB962C8B-B14F-4D97-AF65-F5344CB8AC3E}">
        <p14:creationId xmlns:p14="http://schemas.microsoft.com/office/powerpoint/2010/main" val="412817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10</a:t>
            </a:fld>
            <a:endParaRPr lang="en-US"/>
          </a:p>
        </p:txBody>
      </p:sp>
    </p:spTree>
    <p:extLst>
      <p:ext uri="{BB962C8B-B14F-4D97-AF65-F5344CB8AC3E}">
        <p14:creationId xmlns:p14="http://schemas.microsoft.com/office/powerpoint/2010/main" val="300996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491E-80D4-4828-821D-721838840D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6DBE8C-1A91-4A21-8812-3EC4CE4C5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C2F1D-3FDF-4404-8847-B80FF2FD8CA4}"/>
              </a:ext>
            </a:extLst>
          </p:cNvPr>
          <p:cNvSpPr>
            <a:spLocks noGrp="1"/>
          </p:cNvSpPr>
          <p:nvPr>
            <p:ph type="dt" sz="half" idx="10"/>
          </p:nvPr>
        </p:nvSpPr>
        <p:spPr/>
        <p:txBody>
          <a:bodyPr/>
          <a:lstStyle/>
          <a:p>
            <a:fld id="{53BB8A0E-C089-4F24-ABDA-00538CAF816F}" type="datetime1">
              <a:rPr lang="en-US" smtClean="0"/>
              <a:t>12/22/2023</a:t>
            </a:fld>
            <a:endParaRPr lang="en-US"/>
          </a:p>
        </p:txBody>
      </p:sp>
      <p:sp>
        <p:nvSpPr>
          <p:cNvPr id="5" name="Footer Placeholder 4">
            <a:extLst>
              <a:ext uri="{FF2B5EF4-FFF2-40B4-BE49-F238E27FC236}">
                <a16:creationId xmlns:a16="http://schemas.microsoft.com/office/drawing/2014/main" id="{C12BA374-60D5-4060-8DEB-AF4DCFAF21B5}"/>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15CA98FA-03D1-4B29-897A-C664EC180757}"/>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67628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72BB-CCE2-4F6A-950A-73E8DBC411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AB0DA5-B8E7-404E-A7B4-54E35BCEC3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55B62-A767-420D-B9B3-F877BC64C00E}"/>
              </a:ext>
            </a:extLst>
          </p:cNvPr>
          <p:cNvSpPr>
            <a:spLocks noGrp="1"/>
          </p:cNvSpPr>
          <p:nvPr>
            <p:ph type="dt" sz="half" idx="10"/>
          </p:nvPr>
        </p:nvSpPr>
        <p:spPr/>
        <p:txBody>
          <a:bodyPr/>
          <a:lstStyle/>
          <a:p>
            <a:fld id="{8862415C-66CA-4E29-813C-96959DE4AEE5}" type="datetime1">
              <a:rPr lang="en-US" smtClean="0"/>
              <a:t>12/22/2023</a:t>
            </a:fld>
            <a:endParaRPr lang="en-US"/>
          </a:p>
        </p:txBody>
      </p:sp>
      <p:sp>
        <p:nvSpPr>
          <p:cNvPr id="5" name="Footer Placeholder 4">
            <a:extLst>
              <a:ext uri="{FF2B5EF4-FFF2-40B4-BE49-F238E27FC236}">
                <a16:creationId xmlns:a16="http://schemas.microsoft.com/office/drawing/2014/main" id="{713C1685-07C2-4B08-8B6D-A58B55608A73}"/>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C96F62DA-3997-4DB5-B49A-A97678358437}"/>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23339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A68B6-82D4-4A7C-BD28-E4C4AFD1D3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E0CF62-4DC3-43D4-A5EC-3C9E3D2686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024152-F2B2-4196-8215-23B34A3841A7}"/>
              </a:ext>
            </a:extLst>
          </p:cNvPr>
          <p:cNvSpPr>
            <a:spLocks noGrp="1"/>
          </p:cNvSpPr>
          <p:nvPr>
            <p:ph type="dt" sz="half" idx="10"/>
          </p:nvPr>
        </p:nvSpPr>
        <p:spPr/>
        <p:txBody>
          <a:bodyPr/>
          <a:lstStyle/>
          <a:p>
            <a:fld id="{3F3A11D5-B6DF-4326-8913-C191819D3722}" type="datetime1">
              <a:rPr lang="en-US" smtClean="0"/>
              <a:t>12/22/2023</a:t>
            </a:fld>
            <a:endParaRPr lang="en-US"/>
          </a:p>
        </p:txBody>
      </p:sp>
      <p:sp>
        <p:nvSpPr>
          <p:cNvPr id="5" name="Footer Placeholder 4">
            <a:extLst>
              <a:ext uri="{FF2B5EF4-FFF2-40B4-BE49-F238E27FC236}">
                <a16:creationId xmlns:a16="http://schemas.microsoft.com/office/drawing/2014/main" id="{11CF6A63-1F54-43F1-80D0-7D04B7B8E961}"/>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14955CC8-2FE4-46D8-9B13-956149CE1D3C}"/>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9414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86F3-438B-4A5E-B2F9-6FA0EB14C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E304DC-53E5-48CA-8652-A2843FE4B6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9A6A04-17A7-4358-8F06-D6F6F7424FBF}"/>
              </a:ext>
            </a:extLst>
          </p:cNvPr>
          <p:cNvSpPr>
            <a:spLocks noGrp="1"/>
          </p:cNvSpPr>
          <p:nvPr>
            <p:ph type="dt" sz="half" idx="10"/>
          </p:nvPr>
        </p:nvSpPr>
        <p:spPr/>
        <p:txBody>
          <a:bodyPr/>
          <a:lstStyle/>
          <a:p>
            <a:fld id="{AFCBCADA-1793-4A8D-ABD9-11ACEDDC6350}" type="datetime1">
              <a:rPr lang="en-US" smtClean="0"/>
              <a:t>12/22/2023</a:t>
            </a:fld>
            <a:endParaRPr lang="en-US"/>
          </a:p>
        </p:txBody>
      </p:sp>
      <p:sp>
        <p:nvSpPr>
          <p:cNvPr id="5" name="Footer Placeholder 4">
            <a:extLst>
              <a:ext uri="{FF2B5EF4-FFF2-40B4-BE49-F238E27FC236}">
                <a16:creationId xmlns:a16="http://schemas.microsoft.com/office/drawing/2014/main" id="{61504712-A32B-4E99-8132-1DC666811A37}"/>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0867FFE6-B42A-4725-84C8-D92250ED2AD6}"/>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98186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B0D1-F85C-412A-9E3D-208EBD785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D91650-E1F8-448E-855E-F3A5244B7F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BA97F0-70DD-4894-85CC-96D89766B590}"/>
              </a:ext>
            </a:extLst>
          </p:cNvPr>
          <p:cNvSpPr>
            <a:spLocks noGrp="1"/>
          </p:cNvSpPr>
          <p:nvPr>
            <p:ph type="dt" sz="half" idx="10"/>
          </p:nvPr>
        </p:nvSpPr>
        <p:spPr/>
        <p:txBody>
          <a:bodyPr/>
          <a:lstStyle/>
          <a:p>
            <a:fld id="{B5F6C459-78FD-4D9D-BAAE-AC99BD40B695}" type="datetime1">
              <a:rPr lang="en-US" smtClean="0"/>
              <a:t>12/22/2023</a:t>
            </a:fld>
            <a:endParaRPr lang="en-US"/>
          </a:p>
        </p:txBody>
      </p:sp>
      <p:sp>
        <p:nvSpPr>
          <p:cNvPr id="5" name="Footer Placeholder 4">
            <a:extLst>
              <a:ext uri="{FF2B5EF4-FFF2-40B4-BE49-F238E27FC236}">
                <a16:creationId xmlns:a16="http://schemas.microsoft.com/office/drawing/2014/main" id="{C0AA3C95-4BE8-4EF1-A03F-50102023543E}"/>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43F81965-75B6-4FB4-9AEA-81A8FE995172}"/>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58556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32C1-CD28-4997-8BBB-7391A9D72E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860CFA-3727-4520-9E80-8FCE8F9B9C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4F8FCA-8159-4E48-8AA4-BFD5F5793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2EEC6-A878-4744-9E87-6BC87844160B}"/>
              </a:ext>
            </a:extLst>
          </p:cNvPr>
          <p:cNvSpPr>
            <a:spLocks noGrp="1"/>
          </p:cNvSpPr>
          <p:nvPr>
            <p:ph type="dt" sz="half" idx="10"/>
          </p:nvPr>
        </p:nvSpPr>
        <p:spPr/>
        <p:txBody>
          <a:bodyPr/>
          <a:lstStyle/>
          <a:p>
            <a:fld id="{633984AA-09FC-4245-8F8F-76C56D3AB07A}" type="datetime1">
              <a:rPr lang="en-US" smtClean="0"/>
              <a:t>12/22/2023</a:t>
            </a:fld>
            <a:endParaRPr lang="en-US"/>
          </a:p>
        </p:txBody>
      </p:sp>
      <p:sp>
        <p:nvSpPr>
          <p:cNvPr id="6" name="Footer Placeholder 5">
            <a:extLst>
              <a:ext uri="{FF2B5EF4-FFF2-40B4-BE49-F238E27FC236}">
                <a16:creationId xmlns:a16="http://schemas.microsoft.com/office/drawing/2014/main" id="{B668ACB5-BD67-425D-AD11-4ACA38EA7324}"/>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F807DB7F-49DB-4A09-8649-05C34CCFD9CB}"/>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127117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18F4-259C-4762-8728-DEB00CC7B3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C57D45-29F3-43F4-926A-B8A3E9A53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FB5FC-870D-4A38-9F79-F18C4B3774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C25B7D-E37A-45B5-BE1C-980AF41B33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D6CA1A-3F18-42AA-AFAE-9CD8AF85CD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EC7FCE-EBF8-405F-A484-CC0A81DD06CA}"/>
              </a:ext>
            </a:extLst>
          </p:cNvPr>
          <p:cNvSpPr>
            <a:spLocks noGrp="1"/>
          </p:cNvSpPr>
          <p:nvPr>
            <p:ph type="dt" sz="half" idx="10"/>
          </p:nvPr>
        </p:nvSpPr>
        <p:spPr/>
        <p:txBody>
          <a:bodyPr/>
          <a:lstStyle/>
          <a:p>
            <a:fld id="{ED91F56D-2C94-4AF6-82DC-5F113771A068}" type="datetime1">
              <a:rPr lang="en-US" smtClean="0"/>
              <a:t>12/22/2023</a:t>
            </a:fld>
            <a:endParaRPr lang="en-US"/>
          </a:p>
        </p:txBody>
      </p:sp>
      <p:sp>
        <p:nvSpPr>
          <p:cNvPr id="8" name="Footer Placeholder 7">
            <a:extLst>
              <a:ext uri="{FF2B5EF4-FFF2-40B4-BE49-F238E27FC236}">
                <a16:creationId xmlns:a16="http://schemas.microsoft.com/office/drawing/2014/main" id="{87BC1BDE-23DD-4609-828E-C3ABAC467DA4}"/>
              </a:ext>
            </a:extLst>
          </p:cNvPr>
          <p:cNvSpPr>
            <a:spLocks noGrp="1"/>
          </p:cNvSpPr>
          <p:nvPr>
            <p:ph type="ftr" sz="quarter" idx="11"/>
          </p:nvPr>
        </p:nvSpPr>
        <p:spPr/>
        <p:txBody>
          <a:bodyPr/>
          <a:lstStyle/>
          <a:p>
            <a:r>
              <a:rPr lang="en-US"/>
              <a:t>www.yourwebsite.com</a:t>
            </a:r>
          </a:p>
        </p:txBody>
      </p:sp>
      <p:sp>
        <p:nvSpPr>
          <p:cNvPr id="9" name="Slide Number Placeholder 8">
            <a:extLst>
              <a:ext uri="{FF2B5EF4-FFF2-40B4-BE49-F238E27FC236}">
                <a16:creationId xmlns:a16="http://schemas.microsoft.com/office/drawing/2014/main" id="{73C0A4E8-6D27-4F4F-AA51-1A210AD0F1B2}"/>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804187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C5F0-B2DA-4F59-92D7-4C337F44A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5EC945-B9C8-48A6-A6E1-213CF26B67B2}"/>
              </a:ext>
            </a:extLst>
          </p:cNvPr>
          <p:cNvSpPr>
            <a:spLocks noGrp="1"/>
          </p:cNvSpPr>
          <p:nvPr>
            <p:ph type="dt" sz="half" idx="10"/>
          </p:nvPr>
        </p:nvSpPr>
        <p:spPr/>
        <p:txBody>
          <a:bodyPr/>
          <a:lstStyle/>
          <a:p>
            <a:fld id="{9F24AEAD-B7D3-4005-A723-A70065F1E039}" type="datetime1">
              <a:rPr lang="en-US" smtClean="0"/>
              <a:t>12/22/2023</a:t>
            </a:fld>
            <a:endParaRPr lang="en-US"/>
          </a:p>
        </p:txBody>
      </p:sp>
      <p:sp>
        <p:nvSpPr>
          <p:cNvPr id="4" name="Footer Placeholder 3">
            <a:extLst>
              <a:ext uri="{FF2B5EF4-FFF2-40B4-BE49-F238E27FC236}">
                <a16:creationId xmlns:a16="http://schemas.microsoft.com/office/drawing/2014/main" id="{BA07A89E-5BBF-4AEC-8D80-64C7C3828893}"/>
              </a:ext>
            </a:extLst>
          </p:cNvPr>
          <p:cNvSpPr>
            <a:spLocks noGrp="1"/>
          </p:cNvSpPr>
          <p:nvPr>
            <p:ph type="ftr" sz="quarter" idx="11"/>
          </p:nvPr>
        </p:nvSpPr>
        <p:spPr/>
        <p:txBody>
          <a:bodyPr/>
          <a:lstStyle/>
          <a:p>
            <a:r>
              <a:rPr lang="en-US"/>
              <a:t>www.yourwebsite.com</a:t>
            </a:r>
          </a:p>
        </p:txBody>
      </p:sp>
      <p:sp>
        <p:nvSpPr>
          <p:cNvPr id="5" name="Slide Number Placeholder 4">
            <a:extLst>
              <a:ext uri="{FF2B5EF4-FFF2-40B4-BE49-F238E27FC236}">
                <a16:creationId xmlns:a16="http://schemas.microsoft.com/office/drawing/2014/main" id="{D900A7A2-460D-41D2-ADE6-49A916BD9E2B}"/>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20997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6BDE5E-2C4B-4728-8195-9A2795A729B0}"/>
              </a:ext>
            </a:extLst>
          </p:cNvPr>
          <p:cNvSpPr>
            <a:spLocks noGrp="1"/>
          </p:cNvSpPr>
          <p:nvPr>
            <p:ph type="dt" sz="half" idx="10"/>
          </p:nvPr>
        </p:nvSpPr>
        <p:spPr/>
        <p:txBody>
          <a:bodyPr/>
          <a:lstStyle/>
          <a:p>
            <a:fld id="{9C472C4A-6008-4F12-AAEA-B7A524ACCE90}" type="datetime1">
              <a:rPr lang="en-US" smtClean="0"/>
              <a:t>12/22/2023</a:t>
            </a:fld>
            <a:endParaRPr lang="en-US"/>
          </a:p>
        </p:txBody>
      </p:sp>
      <p:sp>
        <p:nvSpPr>
          <p:cNvPr id="3" name="Footer Placeholder 2">
            <a:extLst>
              <a:ext uri="{FF2B5EF4-FFF2-40B4-BE49-F238E27FC236}">
                <a16:creationId xmlns:a16="http://schemas.microsoft.com/office/drawing/2014/main" id="{FEE2A084-FE0D-4412-B4DF-082EC5EA3AD7}"/>
              </a:ext>
            </a:extLst>
          </p:cNvPr>
          <p:cNvSpPr>
            <a:spLocks noGrp="1"/>
          </p:cNvSpPr>
          <p:nvPr>
            <p:ph type="ftr" sz="quarter" idx="11"/>
          </p:nvPr>
        </p:nvSpPr>
        <p:spPr/>
        <p:txBody>
          <a:bodyPr/>
          <a:lstStyle/>
          <a:p>
            <a:r>
              <a:rPr lang="en-US"/>
              <a:t>www.yourwebsite.com</a:t>
            </a:r>
          </a:p>
        </p:txBody>
      </p:sp>
      <p:sp>
        <p:nvSpPr>
          <p:cNvPr id="4" name="Slide Number Placeholder 3">
            <a:extLst>
              <a:ext uri="{FF2B5EF4-FFF2-40B4-BE49-F238E27FC236}">
                <a16:creationId xmlns:a16="http://schemas.microsoft.com/office/drawing/2014/main" id="{F353E486-9ECD-4CC2-9E67-B12E56B426E0}"/>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95911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84F7-DB30-4E46-9CB7-C2B3054F1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02C49-88AB-4742-A861-FD390F66DE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48AC3-A58C-4BE6-B1AE-D84979650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040D9-853F-4CA1-9D6D-8B690E9274C7}"/>
              </a:ext>
            </a:extLst>
          </p:cNvPr>
          <p:cNvSpPr>
            <a:spLocks noGrp="1"/>
          </p:cNvSpPr>
          <p:nvPr>
            <p:ph type="dt" sz="half" idx="10"/>
          </p:nvPr>
        </p:nvSpPr>
        <p:spPr/>
        <p:txBody>
          <a:bodyPr/>
          <a:lstStyle/>
          <a:p>
            <a:fld id="{C87E137E-083A-4B95-9B15-2D54CC3B2FC5}" type="datetime1">
              <a:rPr lang="en-US" smtClean="0"/>
              <a:t>12/22/2023</a:t>
            </a:fld>
            <a:endParaRPr lang="en-US"/>
          </a:p>
        </p:txBody>
      </p:sp>
      <p:sp>
        <p:nvSpPr>
          <p:cNvPr id="6" name="Footer Placeholder 5">
            <a:extLst>
              <a:ext uri="{FF2B5EF4-FFF2-40B4-BE49-F238E27FC236}">
                <a16:creationId xmlns:a16="http://schemas.microsoft.com/office/drawing/2014/main" id="{D99299B2-DFAC-4B91-8F24-77AB084D1968}"/>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FB14B6BE-7AFE-47B6-8504-03F038FDFC15}"/>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4706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4B89-DE5F-48E3-A308-D75C1E761A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690334-23A5-473F-965A-DC3A3EFBC5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4E7BB-DAF9-4951-B870-D8EFA3041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89E66-29E3-44D7-9CFF-2EB391B61949}"/>
              </a:ext>
            </a:extLst>
          </p:cNvPr>
          <p:cNvSpPr>
            <a:spLocks noGrp="1"/>
          </p:cNvSpPr>
          <p:nvPr>
            <p:ph type="dt" sz="half" idx="10"/>
          </p:nvPr>
        </p:nvSpPr>
        <p:spPr/>
        <p:txBody>
          <a:bodyPr/>
          <a:lstStyle/>
          <a:p>
            <a:fld id="{299DAA6D-58F9-4488-B6E7-E3E0D6C068BE}" type="datetime1">
              <a:rPr lang="en-US" smtClean="0"/>
              <a:t>12/22/2023</a:t>
            </a:fld>
            <a:endParaRPr lang="en-US"/>
          </a:p>
        </p:txBody>
      </p:sp>
      <p:sp>
        <p:nvSpPr>
          <p:cNvPr id="6" name="Footer Placeholder 5">
            <a:extLst>
              <a:ext uri="{FF2B5EF4-FFF2-40B4-BE49-F238E27FC236}">
                <a16:creationId xmlns:a16="http://schemas.microsoft.com/office/drawing/2014/main" id="{6578F946-7C7F-47A3-B40C-C9B18ADF150A}"/>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96FCF5B9-B15E-4E0C-983A-41A1AF6F43F1}"/>
              </a:ext>
            </a:extLst>
          </p:cNvPr>
          <p:cNvSpPr>
            <a:spLocks noGrp="1"/>
          </p:cNvSpPr>
          <p:nvPr>
            <p:ph type="sldNum" sz="quarter" idx="12"/>
          </p:nvPr>
        </p:nvSpPr>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04360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B5644-C0EE-4D22-A94C-76727B420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F9C5E9-B71A-4292-A4C0-0343BC1566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13914-AEC2-49E7-AE62-A565CF3EF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E8676-3988-432F-B3A8-1DC0039FB97B}" type="datetimeFigureOut">
              <a:rPr lang="en-US" smtClean="0"/>
              <a:t>12/22/2023</a:t>
            </a:fld>
            <a:endParaRPr lang="en-US"/>
          </a:p>
        </p:txBody>
      </p:sp>
      <p:sp>
        <p:nvSpPr>
          <p:cNvPr id="5" name="Footer Placeholder 4">
            <a:extLst>
              <a:ext uri="{FF2B5EF4-FFF2-40B4-BE49-F238E27FC236}">
                <a16:creationId xmlns:a16="http://schemas.microsoft.com/office/drawing/2014/main" id="{C91300D2-5403-4736-9534-41CFAAB472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www.yourwebsite.com</a:t>
            </a:r>
            <a:endParaRPr lang="en-US" dirty="0"/>
          </a:p>
        </p:txBody>
      </p:sp>
      <p:sp>
        <p:nvSpPr>
          <p:cNvPr id="6" name="Slide Number Placeholder 5">
            <a:extLst>
              <a:ext uri="{FF2B5EF4-FFF2-40B4-BE49-F238E27FC236}">
                <a16:creationId xmlns:a16="http://schemas.microsoft.com/office/drawing/2014/main" id="{7038C99A-86FD-48E7-8039-F8EF31C06A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086E1-0F5E-45C1-B1DC-7A30F6E2A133}" type="slidenum">
              <a:rPr lang="en-US" smtClean="0"/>
              <a:t>‹#›</a:t>
            </a:fld>
            <a:endParaRPr lang="en-US"/>
          </a:p>
        </p:txBody>
      </p:sp>
      <p:grpSp>
        <p:nvGrpSpPr>
          <p:cNvPr id="7" name="Group 6">
            <a:extLst>
              <a:ext uri="{FF2B5EF4-FFF2-40B4-BE49-F238E27FC236}">
                <a16:creationId xmlns:a16="http://schemas.microsoft.com/office/drawing/2014/main" id="{242D2370-791F-46C6-BFB7-C5F65035A6A5}"/>
              </a:ext>
            </a:extLst>
          </p:cNvPr>
          <p:cNvGrpSpPr/>
          <p:nvPr userDrawn="1"/>
        </p:nvGrpSpPr>
        <p:grpSpPr>
          <a:xfrm>
            <a:off x="10998863" y="452415"/>
            <a:ext cx="677200" cy="193719"/>
            <a:chOff x="4103688" y="-2378075"/>
            <a:chExt cx="1309687" cy="374650"/>
          </a:xfrm>
          <a:solidFill>
            <a:schemeClr val="bg1"/>
          </a:solidFill>
        </p:grpSpPr>
        <p:sp>
          <p:nvSpPr>
            <p:cNvPr id="8" name="Freeform 254">
              <a:extLst>
                <a:ext uri="{FF2B5EF4-FFF2-40B4-BE49-F238E27FC236}">
                  <a16:creationId xmlns:a16="http://schemas.microsoft.com/office/drawing/2014/main" id="{FC0B5511-FC27-4699-B116-01B657C2C459}"/>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9" name="Freeform 255">
              <a:extLst>
                <a:ext uri="{FF2B5EF4-FFF2-40B4-BE49-F238E27FC236}">
                  <a16:creationId xmlns:a16="http://schemas.microsoft.com/office/drawing/2014/main" id="{BC76781B-ADA3-4701-A99F-6CD36EDD53E5}"/>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0" name="Freeform 256">
              <a:extLst>
                <a:ext uri="{FF2B5EF4-FFF2-40B4-BE49-F238E27FC236}">
                  <a16:creationId xmlns:a16="http://schemas.microsoft.com/office/drawing/2014/main" id="{65425EE6-E4DD-4AF3-987E-2FC11CB61DD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Freeform 257">
              <a:extLst>
                <a:ext uri="{FF2B5EF4-FFF2-40B4-BE49-F238E27FC236}">
                  <a16:creationId xmlns:a16="http://schemas.microsoft.com/office/drawing/2014/main" id="{F2774D2E-2BD6-4D09-9B22-EAF31B0390AE}"/>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2" name="Freeform 258">
              <a:extLst>
                <a:ext uri="{FF2B5EF4-FFF2-40B4-BE49-F238E27FC236}">
                  <a16:creationId xmlns:a16="http://schemas.microsoft.com/office/drawing/2014/main" id="{7559E44F-2A6E-48E9-A58A-B0C3487B9B9A}"/>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3" name="Freeform 259">
              <a:extLst>
                <a:ext uri="{FF2B5EF4-FFF2-40B4-BE49-F238E27FC236}">
                  <a16:creationId xmlns:a16="http://schemas.microsoft.com/office/drawing/2014/main" id="{6D539476-44F9-4B0D-A3A9-21B612119A9A}"/>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4" name="Freeform 260">
              <a:extLst>
                <a:ext uri="{FF2B5EF4-FFF2-40B4-BE49-F238E27FC236}">
                  <a16:creationId xmlns:a16="http://schemas.microsoft.com/office/drawing/2014/main" id="{543E2F0D-7839-4B87-BFB0-07ED9CEE48F9}"/>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5" name="Rectangle 261">
              <a:extLst>
                <a:ext uri="{FF2B5EF4-FFF2-40B4-BE49-F238E27FC236}">
                  <a16:creationId xmlns:a16="http://schemas.microsoft.com/office/drawing/2014/main" id="{799F4D51-D778-4769-B3AA-1C67436D3CA3}"/>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6" name="Freeform 262">
              <a:extLst>
                <a:ext uri="{FF2B5EF4-FFF2-40B4-BE49-F238E27FC236}">
                  <a16:creationId xmlns:a16="http://schemas.microsoft.com/office/drawing/2014/main" id="{1A947971-CFA5-46CA-B5B4-48F0856BB29F}"/>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8866298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dekomp.uia.no/doku.php?id=youtub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editoy.com/posts/1094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publicdomainpictures.net/en/view-image.php?image=302497&amp;picture=airplane-flying" TargetMode="External"/><Relationship Id="rId5" Type="http://schemas.openxmlformats.org/officeDocument/2006/relationships/image" Target="../media/image8.jpg"/><Relationship Id="rId4" Type="http://schemas.openxmlformats.org/officeDocument/2006/relationships/hyperlink" Target="https://greenerpasturesind.wordpress.com/2012/09/17/tourism-in-meghalaya-5-things-you-should-do/rolling-grasslands-of-cherrapunj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21F2F93-F806-47B4-B77D-8669E6E859E8}"/>
              </a:ext>
            </a:extLst>
          </p:cNvPr>
          <p:cNvGrpSpPr/>
          <p:nvPr/>
        </p:nvGrpSpPr>
        <p:grpSpPr>
          <a:xfrm>
            <a:off x="931982" y="1120842"/>
            <a:ext cx="4164742" cy="3151024"/>
            <a:chOff x="236681" y="2209518"/>
            <a:chExt cx="4164742" cy="3151024"/>
          </a:xfrm>
        </p:grpSpPr>
        <p:sp>
          <p:nvSpPr>
            <p:cNvPr id="52" name="Rectangle: Rounded Corners 51">
              <a:extLst>
                <a:ext uri="{FF2B5EF4-FFF2-40B4-BE49-F238E27FC236}">
                  <a16:creationId xmlns:a16="http://schemas.microsoft.com/office/drawing/2014/main" id="{525E2D9E-2D3E-410B-BDED-D48089AD76F0}"/>
                </a:ext>
              </a:extLst>
            </p:cNvPr>
            <p:cNvSpPr/>
            <p:nvPr/>
          </p:nvSpPr>
          <p:spPr>
            <a:xfrm>
              <a:off x="594575" y="3759993"/>
              <a:ext cx="354245" cy="98258"/>
            </a:xfrm>
            <a:prstGeom prst="roundRect">
              <a:avLst>
                <a:gd name="adj" fmla="val 50000"/>
              </a:avLst>
            </a:prstGeom>
            <a:solidFill>
              <a:schemeClr val="bg1">
                <a:alpha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43">
              <a:extLst>
                <a:ext uri="{FF2B5EF4-FFF2-40B4-BE49-F238E27FC236}">
                  <a16:creationId xmlns:a16="http://schemas.microsoft.com/office/drawing/2014/main" id="{358732AA-BC51-44BF-BD0D-79781F35E6FC}"/>
                </a:ext>
              </a:extLst>
            </p:cNvPr>
            <p:cNvSpPr/>
            <p:nvPr/>
          </p:nvSpPr>
          <p:spPr>
            <a:xfrm>
              <a:off x="246571" y="3821659"/>
              <a:ext cx="3344554" cy="1538883"/>
            </a:xfrm>
            <a:prstGeom prst="rect">
              <a:avLst/>
            </a:prstGeom>
          </p:spPr>
          <p:txBody>
            <a:bodyPr wrap="square" lIns="0" tIns="0" rIns="0" bIns="0">
              <a:spAutoFit/>
            </a:bodyPr>
            <a:lstStyle/>
            <a:p>
              <a:r>
                <a:rPr lang="en-US" sz="2000" b="1" dirty="0">
                  <a:latin typeface="Bell MT" panose="02020503060305020303" pitchFamily="18" charset="0"/>
                </a:rPr>
                <a:t>Presented By:</a:t>
              </a:r>
            </a:p>
            <a:p>
              <a:r>
                <a:rPr lang="en-US" sz="2000" b="1" dirty="0">
                  <a:latin typeface="Bell MT" panose="02020503060305020303" pitchFamily="18" charset="0"/>
                </a:rPr>
                <a:t>Wajahat Ali</a:t>
              </a:r>
            </a:p>
            <a:p>
              <a:r>
                <a:rPr lang="en-US" sz="2000" b="1" dirty="0">
                  <a:latin typeface="Bell MT" panose="02020503060305020303" pitchFamily="18" charset="0"/>
                </a:rPr>
                <a:t>Roll No.:</a:t>
              </a:r>
            </a:p>
            <a:p>
              <a:r>
                <a:rPr lang="en-US" sz="2000" b="1" dirty="0">
                  <a:latin typeface="Bell MT" panose="02020503060305020303" pitchFamily="18" charset="0"/>
                </a:rPr>
                <a:t>5121145</a:t>
              </a:r>
            </a:p>
            <a:p>
              <a:r>
                <a:rPr lang="en-US" sz="2000" b="1" dirty="0">
                  <a:latin typeface="Bell MT" panose="02020503060305020303" pitchFamily="18" charset="0"/>
                </a:rPr>
                <a:t>Data Science 5</a:t>
              </a:r>
              <a:r>
                <a:rPr lang="en-US" sz="2000" b="1" baseline="30000" dirty="0">
                  <a:latin typeface="Bell MT" panose="02020503060305020303" pitchFamily="18" charset="0"/>
                </a:rPr>
                <a:t>th</a:t>
              </a:r>
              <a:r>
                <a:rPr lang="en-US" sz="2000" b="1" dirty="0">
                  <a:latin typeface="Bell MT" panose="02020503060305020303" pitchFamily="18" charset="0"/>
                </a:rPr>
                <a:t> </a:t>
              </a:r>
            </a:p>
          </p:txBody>
        </p:sp>
        <p:grpSp>
          <p:nvGrpSpPr>
            <p:cNvPr id="37" name="Group 36">
              <a:extLst>
                <a:ext uri="{FF2B5EF4-FFF2-40B4-BE49-F238E27FC236}">
                  <a16:creationId xmlns:a16="http://schemas.microsoft.com/office/drawing/2014/main" id="{2A1BABD0-0375-4501-A2C7-53C12C05B55F}"/>
                </a:ext>
              </a:extLst>
            </p:cNvPr>
            <p:cNvGrpSpPr/>
            <p:nvPr/>
          </p:nvGrpSpPr>
          <p:grpSpPr>
            <a:xfrm>
              <a:off x="236681" y="2209518"/>
              <a:ext cx="4164742" cy="1362351"/>
              <a:chOff x="236681" y="2819118"/>
              <a:chExt cx="4164742" cy="1362351"/>
            </a:xfrm>
          </p:grpSpPr>
          <p:sp>
            <p:nvSpPr>
              <p:cNvPr id="47" name="TextBox 46">
                <a:extLst>
                  <a:ext uri="{FF2B5EF4-FFF2-40B4-BE49-F238E27FC236}">
                    <a16:creationId xmlns:a16="http://schemas.microsoft.com/office/drawing/2014/main" id="{050D2ABE-D7F2-44C8-94C2-AD7DDAAEEC13}"/>
                  </a:ext>
                </a:extLst>
              </p:cNvPr>
              <p:cNvSpPr txBox="1"/>
              <p:nvPr/>
            </p:nvSpPr>
            <p:spPr>
              <a:xfrm>
                <a:off x="236681" y="2819118"/>
                <a:ext cx="4164742" cy="923330"/>
              </a:xfrm>
              <a:prstGeom prst="rect">
                <a:avLst/>
              </a:prstGeom>
              <a:noFill/>
            </p:spPr>
            <p:txBody>
              <a:bodyPr wrap="square" lIns="0" tIns="0" rIns="0" bIns="0" rtlCol="0" anchor="b">
                <a:spAutoFit/>
              </a:bodyPr>
              <a:lstStyle/>
              <a:p>
                <a:r>
                  <a:rPr lang="en-US" sz="6000" b="1" dirty="0">
                    <a:latin typeface="Arial Black" panose="020B0A04020102020204" pitchFamily="34" charset="0"/>
                  </a:rPr>
                  <a:t>YouTube</a:t>
                </a:r>
                <a:endParaRPr lang="en-US" sz="4000" dirty="0">
                  <a:latin typeface="Arial Black" panose="020B0A04020102020204" pitchFamily="34" charset="0"/>
                </a:endParaRPr>
              </a:p>
            </p:txBody>
          </p:sp>
          <p:sp>
            <p:nvSpPr>
              <p:cNvPr id="36" name="TextBox 35">
                <a:extLst>
                  <a:ext uri="{FF2B5EF4-FFF2-40B4-BE49-F238E27FC236}">
                    <a16:creationId xmlns:a16="http://schemas.microsoft.com/office/drawing/2014/main" id="{84F166DC-4FC2-4F47-94C3-64DD76C93D13}"/>
                  </a:ext>
                </a:extLst>
              </p:cNvPr>
              <p:cNvSpPr txBox="1"/>
              <p:nvPr/>
            </p:nvSpPr>
            <p:spPr>
              <a:xfrm>
                <a:off x="531083" y="3627471"/>
                <a:ext cx="2921441" cy="553998"/>
              </a:xfrm>
              <a:prstGeom prst="rect">
                <a:avLst/>
              </a:prstGeom>
              <a:noFill/>
            </p:spPr>
            <p:txBody>
              <a:bodyPr wrap="none" lIns="0" tIns="0" rIns="0" bIns="0" rtlCol="0">
                <a:spAutoFit/>
              </a:bodyPr>
              <a:lstStyle/>
              <a:p>
                <a:r>
                  <a:rPr lang="en-US" sz="3600" dirty="0"/>
                  <a:t>Global Statistics</a:t>
                </a:r>
              </a:p>
            </p:txBody>
          </p:sp>
        </p:grpSp>
      </p:grpSp>
      <p:grpSp>
        <p:nvGrpSpPr>
          <p:cNvPr id="2" name="Group 1">
            <a:extLst>
              <a:ext uri="{FF2B5EF4-FFF2-40B4-BE49-F238E27FC236}">
                <a16:creationId xmlns:a16="http://schemas.microsoft.com/office/drawing/2014/main" id="{7530D8AC-EE80-43E0-94C6-F51FA7B0605A}"/>
              </a:ext>
            </a:extLst>
          </p:cNvPr>
          <p:cNvGrpSpPr/>
          <p:nvPr/>
        </p:nvGrpSpPr>
        <p:grpSpPr>
          <a:xfrm>
            <a:off x="573217" y="910464"/>
            <a:ext cx="11462264" cy="4700586"/>
            <a:chOff x="985108" y="1078707"/>
            <a:chExt cx="11462264" cy="4700586"/>
          </a:xfrm>
        </p:grpSpPr>
        <p:grpSp>
          <p:nvGrpSpPr>
            <p:cNvPr id="50" name="Group 49">
              <a:extLst>
                <a:ext uri="{FF2B5EF4-FFF2-40B4-BE49-F238E27FC236}">
                  <a16:creationId xmlns:a16="http://schemas.microsoft.com/office/drawing/2014/main" id="{5E06A5DC-1C61-4AD4-A62D-2A494D1FBB82}"/>
                </a:ext>
              </a:extLst>
            </p:cNvPr>
            <p:cNvGrpSpPr/>
            <p:nvPr/>
          </p:nvGrpSpPr>
          <p:grpSpPr>
            <a:xfrm>
              <a:off x="10806101" y="5722143"/>
              <a:ext cx="602457" cy="57150"/>
              <a:chOff x="10806101" y="5722143"/>
              <a:chExt cx="602457" cy="57150"/>
            </a:xfrm>
          </p:grpSpPr>
          <p:sp>
            <p:nvSpPr>
              <p:cNvPr id="49" name="Oval 48">
                <a:extLst>
                  <a:ext uri="{FF2B5EF4-FFF2-40B4-BE49-F238E27FC236}">
                    <a16:creationId xmlns:a16="http://schemas.microsoft.com/office/drawing/2014/main" id="{E638CE61-1F36-4A68-B632-1666E4CD3ACD}"/>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FD44FF4-9C97-4501-A208-882CC03230B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F5D5FB0-6A02-4003-9AF9-706CA414FB98}"/>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F16751E-1FF6-4D11-B65F-FE55672CEC33}"/>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0C892793-85A0-4CDB-B3D2-8AC7ADB477A9}"/>
                </a:ext>
              </a:extLst>
            </p:cNvPr>
            <p:cNvCxnSpPr>
              <a:cxnSpLocks/>
            </p:cNvCxnSpPr>
            <p:nvPr/>
          </p:nvCxnSpPr>
          <p:spPr>
            <a:xfrm>
              <a:off x="985108" y="5156200"/>
              <a:ext cx="11462264" cy="33005"/>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3E28CD-12CC-4E90-8463-DF51D4D86D5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480886" y="1383920"/>
              <a:ext cx="4822317" cy="2961072"/>
            </a:xfrm>
            <a:prstGeom prst="rect">
              <a:avLst/>
            </a:prstGeom>
            <a:solidFill>
              <a:srgbClr val="090E21"/>
            </a:solidFill>
          </p:spPr>
        </p:pic>
        <p:pic>
          <p:nvPicPr>
            <p:cNvPr id="25" name="Picture 24" descr="A screen shot of a computer&#10;&#10;Description automatically generated">
              <a:extLst>
                <a:ext uri="{FF2B5EF4-FFF2-40B4-BE49-F238E27FC236}">
                  <a16:creationId xmlns:a16="http://schemas.microsoft.com/office/drawing/2014/main" id="{40D2B5EE-BBBA-4DEB-9221-5016845C0319}"/>
                </a:ext>
              </a:extLst>
            </p:cNvPr>
            <p:cNvPicPr>
              <a:picLocks noChangeAspect="1"/>
            </p:cNvPicPr>
            <p:nvPr/>
          </p:nvPicPr>
          <p:blipFill>
            <a:blip r:embed="rId5"/>
            <a:stretch>
              <a:fillRect/>
            </a:stretch>
          </p:blipFill>
          <p:spPr>
            <a:xfrm>
              <a:off x="5454650" y="1078707"/>
              <a:ext cx="6898054" cy="3645039"/>
            </a:xfrm>
            <a:prstGeom prst="rect">
              <a:avLst/>
            </a:prstGeom>
          </p:spPr>
        </p:pic>
      </p:grpSp>
      <p:pic>
        <p:nvPicPr>
          <p:cNvPr id="6" name="Picture 5">
            <a:extLst>
              <a:ext uri="{FF2B5EF4-FFF2-40B4-BE49-F238E27FC236}">
                <a16:creationId xmlns:a16="http://schemas.microsoft.com/office/drawing/2014/main" id="{A7293B5F-EEA3-4BEF-B325-08F5B8BF714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645042" y="1208055"/>
            <a:ext cx="748903" cy="748903"/>
          </a:xfrm>
          <a:prstGeom prst="rect">
            <a:avLst/>
          </a:prstGeom>
        </p:spPr>
      </p:pic>
      <p:cxnSp>
        <p:nvCxnSpPr>
          <p:cNvPr id="28" name="Straight Connector 27">
            <a:extLst>
              <a:ext uri="{FF2B5EF4-FFF2-40B4-BE49-F238E27FC236}">
                <a16:creationId xmlns:a16="http://schemas.microsoft.com/office/drawing/2014/main" id="{E6BE86DC-1398-4983-A4E1-6ACE94AE988C}"/>
              </a:ext>
            </a:extLst>
          </p:cNvPr>
          <p:cNvCxnSpPr>
            <a:cxnSpLocks/>
          </p:cNvCxnSpPr>
          <p:nvPr/>
        </p:nvCxnSpPr>
        <p:spPr>
          <a:xfrm>
            <a:off x="659714" y="2561913"/>
            <a:ext cx="47690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0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B376D039-0435-42F6-AFE4-69673AEB156C}"/>
              </a:ext>
            </a:extLst>
          </p:cNvPr>
          <p:cNvGrpSpPr/>
          <p:nvPr/>
        </p:nvGrpSpPr>
        <p:grpSpPr>
          <a:xfrm>
            <a:off x="3669643" y="929863"/>
            <a:ext cx="259183" cy="259183"/>
            <a:chOff x="5910263" y="3243263"/>
            <a:chExt cx="371475" cy="371475"/>
          </a:xfrm>
          <a:solidFill>
            <a:schemeClr val="accent1"/>
          </a:solidFill>
        </p:grpSpPr>
        <p:sp>
          <p:nvSpPr>
            <p:cNvPr id="88" name="Freeform 5">
              <a:extLst>
                <a:ext uri="{FF2B5EF4-FFF2-40B4-BE49-F238E27FC236}">
                  <a16:creationId xmlns:a16="http://schemas.microsoft.com/office/drawing/2014/main" id="{DF4FE22B-AF0D-4632-AF8E-7467D780E5C1}"/>
                </a:ext>
              </a:extLst>
            </p:cNvPr>
            <p:cNvSpPr>
              <a:spLocks noEditPoints="1"/>
            </p:cNvSpPr>
            <p:nvPr/>
          </p:nvSpPr>
          <p:spPr bwMode="auto">
            <a:xfrm>
              <a:off x="5910263" y="3243263"/>
              <a:ext cx="263525" cy="263525"/>
            </a:xfrm>
            <a:custGeom>
              <a:avLst/>
              <a:gdLst>
                <a:gd name="T0" fmla="*/ 34 w 68"/>
                <a:gd name="T1" fmla="*/ 68 h 68"/>
                <a:gd name="T2" fmla="*/ 0 w 68"/>
                <a:gd name="T3" fmla="*/ 34 h 68"/>
                <a:gd name="T4" fmla="*/ 34 w 68"/>
                <a:gd name="T5" fmla="*/ 0 h 68"/>
                <a:gd name="T6" fmla="*/ 68 w 68"/>
                <a:gd name="T7" fmla="*/ 34 h 68"/>
                <a:gd name="T8" fmla="*/ 34 w 68"/>
                <a:gd name="T9" fmla="*/ 68 h 68"/>
                <a:gd name="T10" fmla="*/ 34 w 68"/>
                <a:gd name="T11" fmla="*/ 4 h 68"/>
                <a:gd name="T12" fmla="*/ 4 w 68"/>
                <a:gd name="T13" fmla="*/ 34 h 68"/>
                <a:gd name="T14" fmla="*/ 34 w 68"/>
                <a:gd name="T15" fmla="*/ 64 h 68"/>
                <a:gd name="T16" fmla="*/ 64 w 68"/>
                <a:gd name="T17" fmla="*/ 34 h 68"/>
                <a:gd name="T18" fmla="*/ 34 w 68"/>
                <a:gd name="T1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68"/>
                  </a:moveTo>
                  <a:cubicBezTo>
                    <a:pt x="15" y="68"/>
                    <a:pt x="0" y="53"/>
                    <a:pt x="0" y="34"/>
                  </a:cubicBezTo>
                  <a:cubicBezTo>
                    <a:pt x="0" y="15"/>
                    <a:pt x="15" y="0"/>
                    <a:pt x="34" y="0"/>
                  </a:cubicBezTo>
                  <a:cubicBezTo>
                    <a:pt x="53" y="0"/>
                    <a:pt x="68" y="15"/>
                    <a:pt x="68" y="34"/>
                  </a:cubicBezTo>
                  <a:cubicBezTo>
                    <a:pt x="68" y="53"/>
                    <a:pt x="53" y="68"/>
                    <a:pt x="34" y="68"/>
                  </a:cubicBezTo>
                  <a:close/>
                  <a:moveTo>
                    <a:pt x="34" y="4"/>
                  </a:moveTo>
                  <a:cubicBezTo>
                    <a:pt x="17" y="4"/>
                    <a:pt x="4" y="17"/>
                    <a:pt x="4" y="34"/>
                  </a:cubicBezTo>
                  <a:cubicBezTo>
                    <a:pt x="4" y="51"/>
                    <a:pt x="17" y="64"/>
                    <a:pt x="34" y="64"/>
                  </a:cubicBezTo>
                  <a:cubicBezTo>
                    <a:pt x="51" y="64"/>
                    <a:pt x="64" y="51"/>
                    <a:pt x="64" y="34"/>
                  </a:cubicBezTo>
                  <a:cubicBezTo>
                    <a:pt x="64" y="17"/>
                    <a:pt x="51"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
              <a:extLst>
                <a:ext uri="{FF2B5EF4-FFF2-40B4-BE49-F238E27FC236}">
                  <a16:creationId xmlns:a16="http://schemas.microsoft.com/office/drawing/2014/main" id="{7F60A125-8CFF-4907-8DA1-1AB014EB4FB4}"/>
                </a:ext>
              </a:extLst>
            </p:cNvPr>
            <p:cNvSpPr>
              <a:spLocks/>
            </p:cNvSpPr>
            <p:nvPr/>
          </p:nvSpPr>
          <p:spPr bwMode="auto">
            <a:xfrm>
              <a:off x="6119813" y="3452813"/>
              <a:ext cx="161925" cy="161925"/>
            </a:xfrm>
            <a:custGeom>
              <a:avLst/>
              <a:gdLst>
                <a:gd name="T0" fmla="*/ 40 w 42"/>
                <a:gd name="T1" fmla="*/ 42 h 42"/>
                <a:gd name="T2" fmla="*/ 39 w 42"/>
                <a:gd name="T3" fmla="*/ 41 h 42"/>
                <a:gd name="T4" fmla="*/ 1 w 42"/>
                <a:gd name="T5" fmla="*/ 4 h 42"/>
                <a:gd name="T6" fmla="*/ 1 w 42"/>
                <a:gd name="T7" fmla="*/ 1 h 42"/>
                <a:gd name="T8" fmla="*/ 4 w 42"/>
                <a:gd name="T9" fmla="*/ 1 h 42"/>
                <a:gd name="T10" fmla="*/ 41 w 42"/>
                <a:gd name="T11" fmla="*/ 39 h 42"/>
                <a:gd name="T12" fmla="*/ 41 w 42"/>
                <a:gd name="T13" fmla="*/ 41 h 42"/>
                <a:gd name="T14" fmla="*/ 40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2"/>
                  </a:moveTo>
                  <a:cubicBezTo>
                    <a:pt x="39" y="42"/>
                    <a:pt x="39" y="42"/>
                    <a:pt x="39" y="41"/>
                  </a:cubicBezTo>
                  <a:cubicBezTo>
                    <a:pt x="1" y="4"/>
                    <a:pt x="1" y="4"/>
                    <a:pt x="1" y="4"/>
                  </a:cubicBezTo>
                  <a:cubicBezTo>
                    <a:pt x="0" y="3"/>
                    <a:pt x="0" y="2"/>
                    <a:pt x="1" y="1"/>
                  </a:cubicBezTo>
                  <a:cubicBezTo>
                    <a:pt x="2" y="0"/>
                    <a:pt x="3" y="0"/>
                    <a:pt x="4" y="1"/>
                  </a:cubicBezTo>
                  <a:cubicBezTo>
                    <a:pt x="41" y="39"/>
                    <a:pt x="41" y="39"/>
                    <a:pt x="41" y="39"/>
                  </a:cubicBezTo>
                  <a:cubicBezTo>
                    <a:pt x="42" y="39"/>
                    <a:pt x="42" y="41"/>
                    <a:pt x="41" y="41"/>
                  </a:cubicBezTo>
                  <a:cubicBezTo>
                    <a:pt x="41" y="42"/>
                    <a:pt x="41" y="42"/>
                    <a:pt x="4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AA5EC656-9869-4084-ADD9-5EC294B87722}"/>
              </a:ext>
            </a:extLst>
          </p:cNvPr>
          <p:cNvGrpSpPr/>
          <p:nvPr/>
        </p:nvGrpSpPr>
        <p:grpSpPr>
          <a:xfrm>
            <a:off x="1462452" y="245794"/>
            <a:ext cx="8045264" cy="5860475"/>
            <a:chOff x="3175922" y="357005"/>
            <a:chExt cx="8045264" cy="5860475"/>
          </a:xfrm>
        </p:grpSpPr>
        <p:sp>
          <p:nvSpPr>
            <p:cNvPr id="78" name="Rectangle: Rounded Corners 77">
              <a:extLst>
                <a:ext uri="{FF2B5EF4-FFF2-40B4-BE49-F238E27FC236}">
                  <a16:creationId xmlns:a16="http://schemas.microsoft.com/office/drawing/2014/main" id="{25CCE2E2-FA3E-440D-9727-5714B3AC6877}"/>
                </a:ext>
              </a:extLst>
            </p:cNvPr>
            <p:cNvSpPr/>
            <p:nvPr/>
          </p:nvSpPr>
          <p:spPr>
            <a:xfrm>
              <a:off x="3175922" y="765024"/>
              <a:ext cx="7937263" cy="50190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28C4263F-DCF3-4C41-9AEC-DA5049D2F8BF}"/>
                </a:ext>
              </a:extLst>
            </p:cNvPr>
            <p:cNvSpPr txBox="1"/>
            <p:nvPr/>
          </p:nvSpPr>
          <p:spPr>
            <a:xfrm>
              <a:off x="3283924" y="357005"/>
              <a:ext cx="1761290" cy="246221"/>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600" dirty="0">
                  <a:solidFill>
                    <a:schemeClr val="tx1"/>
                  </a:solidFill>
                  <a:latin typeface="Bauhaus 93" panose="04030905020B02020C02" pitchFamily="82" charset="0"/>
                </a:rPr>
                <a:t>Help</a:t>
              </a:r>
            </a:p>
          </p:txBody>
        </p:sp>
        <p:sp>
          <p:nvSpPr>
            <p:cNvPr id="154" name="TextBox 153">
              <a:extLst>
                <a:ext uri="{FF2B5EF4-FFF2-40B4-BE49-F238E27FC236}">
                  <a16:creationId xmlns:a16="http://schemas.microsoft.com/office/drawing/2014/main" id="{7A9F6EA1-3AF6-4A0A-9A29-676ED7E4DD35}"/>
                </a:ext>
              </a:extLst>
            </p:cNvPr>
            <p:cNvSpPr txBox="1"/>
            <p:nvPr/>
          </p:nvSpPr>
          <p:spPr>
            <a:xfrm>
              <a:off x="4124561" y="905156"/>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i="1" dirty="0">
                  <a:solidFill>
                    <a:schemeClr val="tx1"/>
                  </a:solidFill>
                </a:rPr>
                <a:t>Search help</a:t>
              </a:r>
            </a:p>
          </p:txBody>
        </p:sp>
        <p:sp>
          <p:nvSpPr>
            <p:cNvPr id="161" name="TextBox 160">
              <a:extLst>
                <a:ext uri="{FF2B5EF4-FFF2-40B4-BE49-F238E27FC236}">
                  <a16:creationId xmlns:a16="http://schemas.microsoft.com/office/drawing/2014/main" id="{BC91E1C9-1C8C-48AD-B384-E2BAA6D33D3F}"/>
                </a:ext>
              </a:extLst>
            </p:cNvPr>
            <p:cNvSpPr txBox="1"/>
            <p:nvPr/>
          </p:nvSpPr>
          <p:spPr>
            <a:xfrm>
              <a:off x="3283924" y="1449665"/>
              <a:ext cx="7937262" cy="73866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600" b="1" dirty="0">
                  <a:solidFill>
                    <a:schemeClr val="tx1"/>
                  </a:solidFill>
                  <a:latin typeface="+mj-lt"/>
                </a:rPr>
                <a:t>key points focus on leveraging Power BI to analyze and visualize YouTube data, providing actionable insights for content creators and stakeholders to enhance their understanding of viewer behavior and optimize content strategies.</a:t>
              </a:r>
            </a:p>
          </p:txBody>
        </p:sp>
        <p:grpSp>
          <p:nvGrpSpPr>
            <p:cNvPr id="143" name="Group 142">
              <a:extLst>
                <a:ext uri="{FF2B5EF4-FFF2-40B4-BE49-F238E27FC236}">
                  <a16:creationId xmlns:a16="http://schemas.microsoft.com/office/drawing/2014/main" id="{92BBB63A-8C86-4430-91AE-21608C1E9A0F}"/>
                </a:ext>
              </a:extLst>
            </p:cNvPr>
            <p:cNvGrpSpPr/>
            <p:nvPr/>
          </p:nvGrpSpPr>
          <p:grpSpPr>
            <a:xfrm>
              <a:off x="3496605" y="2557816"/>
              <a:ext cx="6955495" cy="3659664"/>
              <a:chOff x="3496605" y="2557816"/>
              <a:chExt cx="6955495" cy="3659664"/>
            </a:xfrm>
          </p:grpSpPr>
          <p:grpSp>
            <p:nvGrpSpPr>
              <p:cNvPr id="129" name="Group 128">
                <a:extLst>
                  <a:ext uri="{FF2B5EF4-FFF2-40B4-BE49-F238E27FC236}">
                    <a16:creationId xmlns:a16="http://schemas.microsoft.com/office/drawing/2014/main" id="{6503037C-6A9E-4BA5-8A84-83765CA9D844}"/>
                  </a:ext>
                </a:extLst>
              </p:cNvPr>
              <p:cNvGrpSpPr/>
              <p:nvPr/>
            </p:nvGrpSpPr>
            <p:grpSpPr>
              <a:xfrm>
                <a:off x="3496605" y="2557816"/>
                <a:ext cx="6712114" cy="738664"/>
                <a:chOff x="3496605" y="2557816"/>
                <a:chExt cx="6712114" cy="738664"/>
              </a:xfrm>
            </p:grpSpPr>
            <p:sp>
              <p:nvSpPr>
                <p:cNvPr id="93" name="TextBox 92">
                  <a:extLst>
                    <a:ext uri="{FF2B5EF4-FFF2-40B4-BE49-F238E27FC236}">
                      <a16:creationId xmlns:a16="http://schemas.microsoft.com/office/drawing/2014/main" id="{4035F1B3-3992-4EC0-A1F1-05F2238FB583}"/>
                    </a:ext>
                  </a:extLst>
                </p:cNvPr>
                <p:cNvSpPr txBox="1"/>
                <p:nvPr/>
              </p:nvSpPr>
              <p:spPr>
                <a:xfrm>
                  <a:off x="4285320" y="2557816"/>
                  <a:ext cx="5923399" cy="738664"/>
                </a:xfrm>
                <a:prstGeom prst="rect">
                  <a:avLst/>
                </a:prstGeom>
                <a:noFill/>
                <a:ln w="6350">
                  <a:noFill/>
                  <a:prstDash val="dash"/>
                </a:ln>
              </p:spPr>
              <p:txBody>
                <a:bodyPr wrap="square" lIns="0" tIns="0" rIns="0" bIns="0" rtlCol="0">
                  <a:spAutoFit/>
                </a:bodyPr>
                <a:lstStyle/>
                <a:p>
                  <a:r>
                    <a:rPr lang="en-US" sz="1200" dirty="0"/>
                    <a:t>Category-wise Viewer Engagement: Implement a comprehensive analysis of YouTube data based on content categories (e.g., music, gaming, people, education, shows, comedy) to understand viewer preferences. Utilize Power BI to create visualizations such as bar charts, line charts, or pie charts to showcase trends and patterns in viewer engagement across these categories.</a:t>
                  </a:r>
                </a:p>
              </p:txBody>
            </p:sp>
            <p:grpSp>
              <p:nvGrpSpPr>
                <p:cNvPr id="128" name="Group 127">
                  <a:extLst>
                    <a:ext uri="{FF2B5EF4-FFF2-40B4-BE49-F238E27FC236}">
                      <a16:creationId xmlns:a16="http://schemas.microsoft.com/office/drawing/2014/main" id="{C90FC90F-0E50-472E-8737-E02FEF7A5157}"/>
                    </a:ext>
                  </a:extLst>
                </p:cNvPr>
                <p:cNvGrpSpPr/>
                <p:nvPr/>
              </p:nvGrpSpPr>
              <p:grpSpPr>
                <a:xfrm>
                  <a:off x="3496605" y="2694450"/>
                  <a:ext cx="282576" cy="373063"/>
                  <a:chOff x="6011863" y="3667125"/>
                  <a:chExt cx="282576" cy="373063"/>
                </a:xfrm>
                <a:solidFill>
                  <a:schemeClr val="accent1"/>
                </a:solidFill>
              </p:grpSpPr>
              <p:sp>
                <p:nvSpPr>
                  <p:cNvPr id="97" name="Freeform 10">
                    <a:extLst>
                      <a:ext uri="{FF2B5EF4-FFF2-40B4-BE49-F238E27FC236}">
                        <a16:creationId xmlns:a16="http://schemas.microsoft.com/office/drawing/2014/main" id="{95E51E3F-009E-45C3-8DC4-F9B707E65ACF}"/>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CACF5175-4AEE-404C-9568-0BCD4815B403}"/>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BB163355-324E-4131-99CE-3F78ACE50399}"/>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91977DDE-5BCF-4573-9FB9-6A3334930E63}"/>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2FC573E4-5680-4567-BC5A-7CDCE634543C}"/>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a:extLst>
                      <a:ext uri="{FF2B5EF4-FFF2-40B4-BE49-F238E27FC236}">
                        <a16:creationId xmlns:a16="http://schemas.microsoft.com/office/drawing/2014/main" id="{F806FC0A-D500-473B-8119-4BB38AFFC380}"/>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40659986-B97F-48AE-BF47-B32B67277CAE}"/>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6" name="Group 175">
                <a:extLst>
                  <a:ext uri="{FF2B5EF4-FFF2-40B4-BE49-F238E27FC236}">
                    <a16:creationId xmlns:a16="http://schemas.microsoft.com/office/drawing/2014/main" id="{F3CAB7DA-9ABF-4A29-8F60-7495DD831D8B}"/>
                  </a:ext>
                </a:extLst>
              </p:cNvPr>
              <p:cNvGrpSpPr/>
              <p:nvPr/>
            </p:nvGrpSpPr>
            <p:grpSpPr>
              <a:xfrm>
                <a:off x="3496605" y="3531483"/>
                <a:ext cx="6712114" cy="738664"/>
                <a:chOff x="3496605" y="2557816"/>
                <a:chExt cx="6712114" cy="738664"/>
              </a:xfrm>
            </p:grpSpPr>
            <p:sp>
              <p:nvSpPr>
                <p:cNvPr id="177" name="TextBox 176">
                  <a:extLst>
                    <a:ext uri="{FF2B5EF4-FFF2-40B4-BE49-F238E27FC236}">
                      <a16:creationId xmlns:a16="http://schemas.microsoft.com/office/drawing/2014/main" id="{8D280FD0-8947-433C-8EA5-1562E219D59E}"/>
                    </a:ext>
                  </a:extLst>
                </p:cNvPr>
                <p:cNvSpPr txBox="1"/>
                <p:nvPr/>
              </p:nvSpPr>
              <p:spPr>
                <a:xfrm>
                  <a:off x="4285320" y="2557816"/>
                  <a:ext cx="5923399" cy="738664"/>
                </a:xfrm>
                <a:prstGeom prst="rect">
                  <a:avLst/>
                </a:prstGeom>
                <a:noFill/>
                <a:ln w="6350">
                  <a:noFill/>
                  <a:prstDash val="dash"/>
                </a:ln>
              </p:spPr>
              <p:txBody>
                <a:bodyPr wrap="square" lIns="0" tIns="0" rIns="0" bIns="0" rtlCol="0">
                  <a:spAutoFit/>
                </a:bodyPr>
                <a:lstStyle/>
                <a:p>
                  <a:r>
                    <a:rPr lang="en-US" sz="1200" dirty="0"/>
                    <a:t>Create a detailed subscriber analytics report using stack column charts or other relevant visualizations. Highlight the distribution of subscribers across content categories and explore trends in subscriber growth or decline over time. This analysis can provide valuable information for content creators and marketing teams.</a:t>
                  </a:r>
                </a:p>
              </p:txBody>
            </p:sp>
            <p:grpSp>
              <p:nvGrpSpPr>
                <p:cNvPr id="178" name="Group 177">
                  <a:extLst>
                    <a:ext uri="{FF2B5EF4-FFF2-40B4-BE49-F238E27FC236}">
                      <a16:creationId xmlns:a16="http://schemas.microsoft.com/office/drawing/2014/main" id="{20A0DE81-5D86-4A57-A7DE-4A307143E385}"/>
                    </a:ext>
                  </a:extLst>
                </p:cNvPr>
                <p:cNvGrpSpPr/>
                <p:nvPr/>
              </p:nvGrpSpPr>
              <p:grpSpPr>
                <a:xfrm>
                  <a:off x="3496605" y="2694450"/>
                  <a:ext cx="282576" cy="373063"/>
                  <a:chOff x="6011863" y="3667125"/>
                  <a:chExt cx="282576" cy="373063"/>
                </a:xfrm>
                <a:solidFill>
                  <a:schemeClr val="accent1"/>
                </a:solidFill>
              </p:grpSpPr>
              <p:sp>
                <p:nvSpPr>
                  <p:cNvPr id="179" name="Freeform 10">
                    <a:extLst>
                      <a:ext uri="{FF2B5EF4-FFF2-40B4-BE49-F238E27FC236}">
                        <a16:creationId xmlns:a16="http://schemas.microsoft.com/office/drawing/2014/main" id="{291DCD9F-FA0D-4B3C-BA7D-FBFEF3E6A7CF}"/>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
                    <a:extLst>
                      <a:ext uri="{FF2B5EF4-FFF2-40B4-BE49-F238E27FC236}">
                        <a16:creationId xmlns:a16="http://schemas.microsoft.com/office/drawing/2014/main" id="{4D24A606-3C5F-4731-B7FF-67AE42C3A189}"/>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2">
                    <a:extLst>
                      <a:ext uri="{FF2B5EF4-FFF2-40B4-BE49-F238E27FC236}">
                        <a16:creationId xmlns:a16="http://schemas.microsoft.com/office/drawing/2014/main" id="{86672B86-1AC4-4757-B8F5-E5C3703DDFA0}"/>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
                    <a:extLst>
                      <a:ext uri="{FF2B5EF4-FFF2-40B4-BE49-F238E27FC236}">
                        <a16:creationId xmlns:a16="http://schemas.microsoft.com/office/drawing/2014/main" id="{CC9A3D0B-29A2-4DD1-AE85-541B0ADDE255}"/>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
                    <a:extLst>
                      <a:ext uri="{FF2B5EF4-FFF2-40B4-BE49-F238E27FC236}">
                        <a16:creationId xmlns:a16="http://schemas.microsoft.com/office/drawing/2014/main" id="{18AFD00E-67A7-4950-810A-3B771767350A}"/>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
                    <a:extLst>
                      <a:ext uri="{FF2B5EF4-FFF2-40B4-BE49-F238E27FC236}">
                        <a16:creationId xmlns:a16="http://schemas.microsoft.com/office/drawing/2014/main" id="{0DAC7B3E-2364-4416-B7AF-4CA8166C7AD6}"/>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D5F6366-BBB6-43AB-9536-43094FF71960}"/>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6" name="Group 185">
                <a:extLst>
                  <a:ext uri="{FF2B5EF4-FFF2-40B4-BE49-F238E27FC236}">
                    <a16:creationId xmlns:a16="http://schemas.microsoft.com/office/drawing/2014/main" id="{21C9642B-93A6-491D-BDD0-71CAD8248B51}"/>
                  </a:ext>
                </a:extLst>
              </p:cNvPr>
              <p:cNvGrpSpPr/>
              <p:nvPr/>
            </p:nvGrpSpPr>
            <p:grpSpPr>
              <a:xfrm>
                <a:off x="3496605" y="4505150"/>
                <a:ext cx="6712114" cy="553998"/>
                <a:chOff x="3496605" y="2557816"/>
                <a:chExt cx="6712114" cy="553998"/>
              </a:xfrm>
            </p:grpSpPr>
            <p:sp>
              <p:nvSpPr>
                <p:cNvPr id="187" name="TextBox 186">
                  <a:extLst>
                    <a:ext uri="{FF2B5EF4-FFF2-40B4-BE49-F238E27FC236}">
                      <a16:creationId xmlns:a16="http://schemas.microsoft.com/office/drawing/2014/main" id="{357B9FB1-24FB-42EB-BBF1-8CAE18E76A30}"/>
                    </a:ext>
                  </a:extLst>
                </p:cNvPr>
                <p:cNvSpPr txBox="1"/>
                <p:nvPr/>
              </p:nvSpPr>
              <p:spPr>
                <a:xfrm>
                  <a:off x="4285320" y="2557816"/>
                  <a:ext cx="5923399" cy="553998"/>
                </a:xfrm>
                <a:prstGeom prst="rect">
                  <a:avLst/>
                </a:prstGeom>
                <a:noFill/>
                <a:ln w="6350">
                  <a:noFill/>
                  <a:prstDash val="dash"/>
                </a:ln>
              </p:spPr>
              <p:txBody>
                <a:bodyPr wrap="square" lIns="0" tIns="0" rIns="0" bIns="0" rtlCol="0">
                  <a:spAutoFit/>
                </a:bodyPr>
                <a:lstStyle/>
                <a:p>
                  <a:r>
                    <a:rPr lang="en-US" sz="1200" dirty="0"/>
                    <a:t>Utilize maps and geographical visualizations in Power BI to showcase the geographic distribution of YouTube viewership. Identify regions with high and low engagement, helping content creators tailor their strategies to target specific audiences or expand their reach in untapped regions.</a:t>
                  </a:r>
                </a:p>
              </p:txBody>
            </p:sp>
            <p:grpSp>
              <p:nvGrpSpPr>
                <p:cNvPr id="188" name="Group 187">
                  <a:extLst>
                    <a:ext uri="{FF2B5EF4-FFF2-40B4-BE49-F238E27FC236}">
                      <a16:creationId xmlns:a16="http://schemas.microsoft.com/office/drawing/2014/main" id="{909DEB9D-6F86-4788-9B12-F521087FA0E5}"/>
                    </a:ext>
                  </a:extLst>
                </p:cNvPr>
                <p:cNvGrpSpPr/>
                <p:nvPr/>
              </p:nvGrpSpPr>
              <p:grpSpPr>
                <a:xfrm>
                  <a:off x="3496605" y="2694450"/>
                  <a:ext cx="282576" cy="373063"/>
                  <a:chOff x="6011863" y="3667125"/>
                  <a:chExt cx="282576" cy="373063"/>
                </a:xfrm>
                <a:solidFill>
                  <a:schemeClr val="accent1"/>
                </a:solidFill>
              </p:grpSpPr>
              <p:sp>
                <p:nvSpPr>
                  <p:cNvPr id="189" name="Freeform 10">
                    <a:extLst>
                      <a:ext uri="{FF2B5EF4-FFF2-40B4-BE49-F238E27FC236}">
                        <a16:creationId xmlns:a16="http://schemas.microsoft.com/office/drawing/2014/main" id="{4165F359-2161-4985-9F2E-5669EC59ECD2}"/>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
                    <a:extLst>
                      <a:ext uri="{FF2B5EF4-FFF2-40B4-BE49-F238E27FC236}">
                        <a16:creationId xmlns:a16="http://schemas.microsoft.com/office/drawing/2014/main" id="{0DB43331-A80A-43FE-9915-FCBA8BE1B8DF}"/>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
                    <a:extLst>
                      <a:ext uri="{FF2B5EF4-FFF2-40B4-BE49-F238E27FC236}">
                        <a16:creationId xmlns:a16="http://schemas.microsoft.com/office/drawing/2014/main" id="{48C32738-AB8C-406D-A3FF-57EBF5B1268E}"/>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a:extLst>
                      <a:ext uri="{FF2B5EF4-FFF2-40B4-BE49-F238E27FC236}">
                        <a16:creationId xmlns:a16="http://schemas.microsoft.com/office/drawing/2014/main" id="{E2019768-B443-4E9E-889D-4D779FE5D54D}"/>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4">
                    <a:extLst>
                      <a:ext uri="{FF2B5EF4-FFF2-40B4-BE49-F238E27FC236}">
                        <a16:creationId xmlns:a16="http://schemas.microsoft.com/office/drawing/2014/main" id="{BBF29E9D-BDDD-480D-BEEF-EB92764A8B40}"/>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
                    <a:extLst>
                      <a:ext uri="{FF2B5EF4-FFF2-40B4-BE49-F238E27FC236}">
                        <a16:creationId xmlns:a16="http://schemas.microsoft.com/office/drawing/2014/main" id="{B6F4EF6C-7E16-49AD-B165-19934254F41B}"/>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DB7C4311-5643-408F-BF94-5E34F2654EAA}"/>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6" name="Group 195">
                <a:extLst>
                  <a:ext uri="{FF2B5EF4-FFF2-40B4-BE49-F238E27FC236}">
                    <a16:creationId xmlns:a16="http://schemas.microsoft.com/office/drawing/2014/main" id="{09BD9796-9BE3-499F-87E5-E07EF01A187E}"/>
                  </a:ext>
                </a:extLst>
              </p:cNvPr>
              <p:cNvGrpSpPr/>
              <p:nvPr/>
            </p:nvGrpSpPr>
            <p:grpSpPr>
              <a:xfrm>
                <a:off x="3496605" y="5478816"/>
                <a:ext cx="6712114" cy="738664"/>
                <a:chOff x="3496605" y="2557816"/>
                <a:chExt cx="6712114" cy="738664"/>
              </a:xfrm>
            </p:grpSpPr>
            <p:sp>
              <p:nvSpPr>
                <p:cNvPr id="198" name="TextBox 197">
                  <a:extLst>
                    <a:ext uri="{FF2B5EF4-FFF2-40B4-BE49-F238E27FC236}">
                      <a16:creationId xmlns:a16="http://schemas.microsoft.com/office/drawing/2014/main" id="{35E0E2BC-9DA5-4309-AC4D-6D4224D2E3D8}"/>
                    </a:ext>
                  </a:extLst>
                </p:cNvPr>
                <p:cNvSpPr txBox="1"/>
                <p:nvPr/>
              </p:nvSpPr>
              <p:spPr>
                <a:xfrm>
                  <a:off x="4285320" y="2557816"/>
                  <a:ext cx="5923399" cy="738664"/>
                </a:xfrm>
                <a:prstGeom prst="rect">
                  <a:avLst/>
                </a:prstGeom>
                <a:noFill/>
                <a:ln w="6350">
                  <a:noFill/>
                  <a:prstDash val="dash"/>
                </a:ln>
              </p:spPr>
              <p:txBody>
                <a:bodyPr wrap="square" lIns="0" tIns="0" rIns="0" bIns="0" rtlCol="0">
                  <a:spAutoFit/>
                </a:bodyPr>
                <a:lstStyle/>
                <a:p>
                  <a:r>
                    <a:rPr lang="en-US" sz="1200" dirty="0"/>
                    <a:t>Develop key performance indicators (KPIs) related to content performance, such as likes, shares, and comments. Utilize Power BI's capabilities to create scorecards, tables, or trend analyses to monitor the success of different content categories. This information can guide content creators in refining their strategies and producing more appealing content to their audience.</a:t>
                  </a:r>
                </a:p>
              </p:txBody>
            </p:sp>
            <p:grpSp>
              <p:nvGrpSpPr>
                <p:cNvPr id="200" name="Group 199">
                  <a:extLst>
                    <a:ext uri="{FF2B5EF4-FFF2-40B4-BE49-F238E27FC236}">
                      <a16:creationId xmlns:a16="http://schemas.microsoft.com/office/drawing/2014/main" id="{64959C82-C430-48DD-9787-A906520990DB}"/>
                    </a:ext>
                  </a:extLst>
                </p:cNvPr>
                <p:cNvGrpSpPr/>
                <p:nvPr/>
              </p:nvGrpSpPr>
              <p:grpSpPr>
                <a:xfrm>
                  <a:off x="3496605" y="2694450"/>
                  <a:ext cx="282576" cy="373063"/>
                  <a:chOff x="6011863" y="3667125"/>
                  <a:chExt cx="282576" cy="373063"/>
                </a:xfrm>
                <a:solidFill>
                  <a:schemeClr val="accent1"/>
                </a:solidFill>
              </p:grpSpPr>
              <p:sp>
                <p:nvSpPr>
                  <p:cNvPr id="201" name="Freeform 10">
                    <a:extLst>
                      <a:ext uri="{FF2B5EF4-FFF2-40B4-BE49-F238E27FC236}">
                        <a16:creationId xmlns:a16="http://schemas.microsoft.com/office/drawing/2014/main" id="{8117BEFE-E712-47B5-846F-F6D7E3694CE1}"/>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1">
                    <a:extLst>
                      <a:ext uri="{FF2B5EF4-FFF2-40B4-BE49-F238E27FC236}">
                        <a16:creationId xmlns:a16="http://schemas.microsoft.com/office/drawing/2014/main" id="{9D952BE3-91B8-40D0-B281-0352E44E39FB}"/>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
                    <a:extLst>
                      <a:ext uri="{FF2B5EF4-FFF2-40B4-BE49-F238E27FC236}">
                        <a16:creationId xmlns:a16="http://schemas.microsoft.com/office/drawing/2014/main" id="{ED883726-C574-4230-B219-618E75755D6D}"/>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
                    <a:extLst>
                      <a:ext uri="{FF2B5EF4-FFF2-40B4-BE49-F238E27FC236}">
                        <a16:creationId xmlns:a16="http://schemas.microsoft.com/office/drawing/2014/main" id="{6193F999-C193-45B6-8663-456A5F267AE8}"/>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
                    <a:extLst>
                      <a:ext uri="{FF2B5EF4-FFF2-40B4-BE49-F238E27FC236}">
                        <a16:creationId xmlns:a16="http://schemas.microsoft.com/office/drawing/2014/main" id="{2223B8FC-0353-4DA3-96FB-C93015A527F3}"/>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5">
                    <a:extLst>
                      <a:ext uri="{FF2B5EF4-FFF2-40B4-BE49-F238E27FC236}">
                        <a16:creationId xmlns:a16="http://schemas.microsoft.com/office/drawing/2014/main" id="{0E02297F-20C4-4908-B204-64B1588085DE}"/>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D1AF20AE-7BB6-4A23-9FCD-12A48B0C5815}"/>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12" name="Straight Connector 211">
                <a:extLst>
                  <a:ext uri="{FF2B5EF4-FFF2-40B4-BE49-F238E27FC236}">
                    <a16:creationId xmlns:a16="http://schemas.microsoft.com/office/drawing/2014/main" id="{68B2A068-3105-4F40-8F7B-ECCA8D0489E1}"/>
                  </a:ext>
                </a:extLst>
              </p:cNvPr>
              <p:cNvCxnSpPr>
                <a:cxnSpLocks/>
              </p:cNvCxnSpPr>
              <p:nvPr/>
            </p:nvCxnSpPr>
            <p:spPr>
              <a:xfrm>
                <a:off x="4285320" y="3367815"/>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2C39558-C109-475F-B400-C2D930338A3E}"/>
                  </a:ext>
                </a:extLst>
              </p:cNvPr>
              <p:cNvCxnSpPr>
                <a:cxnSpLocks/>
              </p:cNvCxnSpPr>
              <p:nvPr/>
            </p:nvCxnSpPr>
            <p:spPr>
              <a:xfrm>
                <a:off x="4285320" y="4341482"/>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F5E7951-BBCD-46B1-9959-EBDEDA967BF6}"/>
                  </a:ext>
                </a:extLst>
              </p:cNvPr>
              <p:cNvCxnSpPr>
                <a:cxnSpLocks/>
              </p:cNvCxnSpPr>
              <p:nvPr/>
            </p:nvCxnSpPr>
            <p:spPr>
              <a:xfrm>
                <a:off x="4285320" y="5315149"/>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1274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art 21">
            <a:extLst>
              <a:ext uri="{FF2B5EF4-FFF2-40B4-BE49-F238E27FC236}">
                <a16:creationId xmlns:a16="http://schemas.microsoft.com/office/drawing/2014/main" id="{E3BD75F5-1AAD-4060-83EC-9AA0F26794B9}"/>
              </a:ext>
            </a:extLst>
          </p:cNvPr>
          <p:cNvSpPr/>
          <p:nvPr/>
        </p:nvSpPr>
        <p:spPr>
          <a:xfrm>
            <a:off x="7733109" y="3769566"/>
            <a:ext cx="324424" cy="299649"/>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38519BE8-0A4C-45E3-815E-BE5BFF8DD330}"/>
              </a:ext>
            </a:extLst>
          </p:cNvPr>
          <p:cNvGrpSpPr/>
          <p:nvPr/>
        </p:nvGrpSpPr>
        <p:grpSpPr>
          <a:xfrm>
            <a:off x="10132557" y="489812"/>
            <a:ext cx="602457" cy="57150"/>
            <a:chOff x="10806101" y="5722143"/>
            <a:chExt cx="602457" cy="57150"/>
          </a:xfrm>
        </p:grpSpPr>
        <p:sp>
          <p:nvSpPr>
            <p:cNvPr id="72" name="Oval 71">
              <a:extLst>
                <a:ext uri="{FF2B5EF4-FFF2-40B4-BE49-F238E27FC236}">
                  <a16:creationId xmlns:a16="http://schemas.microsoft.com/office/drawing/2014/main" id="{24A4A135-F7FF-4156-B444-1419AD2D00FE}"/>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4AAB47B7-6148-40AC-B1EE-4EA599AFFAA4}"/>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Oval 75">
              <a:extLst>
                <a:ext uri="{FF2B5EF4-FFF2-40B4-BE49-F238E27FC236}">
                  <a16:creationId xmlns:a16="http://schemas.microsoft.com/office/drawing/2014/main" id="{7710AC8D-F570-4382-83FE-23BFAC4F3930}"/>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4B213010-34AB-40E5-AE91-65071984E222}"/>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4842118C-AEF7-411E-9C72-F1C3DBB3FE14}"/>
              </a:ext>
            </a:extLst>
          </p:cNvPr>
          <p:cNvGrpSpPr/>
          <p:nvPr/>
        </p:nvGrpSpPr>
        <p:grpSpPr>
          <a:xfrm>
            <a:off x="4252913" y="608874"/>
            <a:ext cx="3414712" cy="5038725"/>
            <a:chOff x="3870264" y="551724"/>
            <a:chExt cx="3740029" cy="5078332"/>
          </a:xfrm>
        </p:grpSpPr>
        <p:grpSp>
          <p:nvGrpSpPr>
            <p:cNvPr id="131" name="Group 130">
              <a:extLst>
                <a:ext uri="{FF2B5EF4-FFF2-40B4-BE49-F238E27FC236}">
                  <a16:creationId xmlns:a16="http://schemas.microsoft.com/office/drawing/2014/main" id="{35468F00-2022-421B-88FB-46266B450D89}"/>
                </a:ext>
              </a:extLst>
            </p:cNvPr>
            <p:cNvGrpSpPr/>
            <p:nvPr/>
          </p:nvGrpSpPr>
          <p:grpSpPr>
            <a:xfrm>
              <a:off x="4656884" y="1322608"/>
              <a:ext cx="2953409" cy="403598"/>
              <a:chOff x="673191" y="1552781"/>
              <a:chExt cx="2110649" cy="276999"/>
            </a:xfrm>
          </p:grpSpPr>
          <p:sp>
            <p:nvSpPr>
              <p:cNvPr id="132" name="TextBox 131">
                <a:extLst>
                  <a:ext uri="{FF2B5EF4-FFF2-40B4-BE49-F238E27FC236}">
                    <a16:creationId xmlns:a16="http://schemas.microsoft.com/office/drawing/2014/main" id="{7DCE2E47-762C-4954-875B-C1D8B9E2ECA4}"/>
                  </a:ext>
                </a:extLst>
              </p:cNvPr>
              <p:cNvSpPr txBox="1"/>
              <p:nvPr/>
            </p:nvSpPr>
            <p:spPr>
              <a:xfrm>
                <a:off x="1022550" y="1552781"/>
                <a:ext cx="1761290" cy="276999"/>
              </a:xfrm>
              <a:prstGeom prst="rect">
                <a:avLst/>
              </a:prstGeom>
              <a:noFill/>
              <a:ln w="6350">
                <a:noFill/>
                <a:prstDash val="dash"/>
              </a:ln>
            </p:spPr>
            <p:txBody>
              <a:bodyPr wrap="square" lIns="0" tIns="0" rIns="0" bIns="0" rtlCol="0" anchor="ctr">
                <a:spAutoFit/>
              </a:bodyPr>
              <a:lstStyle/>
              <a:p>
                <a:r>
                  <a:rPr lang="en-US" b="1" dirty="0">
                    <a:latin typeface="+mj-lt"/>
                  </a:rPr>
                  <a:t>Introduction</a:t>
                </a:r>
              </a:p>
            </p:txBody>
          </p:sp>
          <p:grpSp>
            <p:nvGrpSpPr>
              <p:cNvPr id="133" name="Group 132">
                <a:extLst>
                  <a:ext uri="{FF2B5EF4-FFF2-40B4-BE49-F238E27FC236}">
                    <a16:creationId xmlns:a16="http://schemas.microsoft.com/office/drawing/2014/main" id="{6ABF708D-3472-492E-BF5A-2227968C4A1A}"/>
                  </a:ext>
                </a:extLst>
              </p:cNvPr>
              <p:cNvGrpSpPr>
                <a:grpSpLocks noChangeAspect="1"/>
              </p:cNvGrpSpPr>
              <p:nvPr/>
            </p:nvGrpSpPr>
            <p:grpSpPr>
              <a:xfrm>
                <a:off x="673191" y="1593663"/>
                <a:ext cx="203040" cy="194398"/>
                <a:chOff x="-638175" y="3963988"/>
                <a:chExt cx="373062" cy="357183"/>
              </a:xfrm>
              <a:gradFill>
                <a:gsLst>
                  <a:gs pos="0">
                    <a:schemeClr val="accent2"/>
                  </a:gs>
                  <a:gs pos="100000">
                    <a:schemeClr val="accent1"/>
                  </a:gs>
                </a:gsLst>
                <a:lin ang="2700000" scaled="0"/>
              </a:gradFill>
            </p:grpSpPr>
            <p:sp>
              <p:nvSpPr>
                <p:cNvPr id="134" name="Freeform 40">
                  <a:extLst>
                    <a:ext uri="{FF2B5EF4-FFF2-40B4-BE49-F238E27FC236}">
                      <a16:creationId xmlns:a16="http://schemas.microsoft.com/office/drawing/2014/main" id="{BD2C4D46-CF6B-4A3A-9979-19DDAAA95A35}"/>
                    </a:ext>
                  </a:extLst>
                </p:cNvPr>
                <p:cNvSpPr>
                  <a:spLocks/>
                </p:cNvSpPr>
                <p:nvPr/>
              </p:nvSpPr>
              <p:spPr bwMode="auto">
                <a:xfrm>
                  <a:off x="-592138" y="4149721"/>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5" name="Freeform 41">
                  <a:extLst>
                    <a:ext uri="{FF2B5EF4-FFF2-40B4-BE49-F238E27FC236}">
                      <a16:creationId xmlns:a16="http://schemas.microsoft.com/office/drawing/2014/main" id="{38D5D9A6-F63B-43E2-99CD-DB794E019AE4}"/>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2">
                  <a:extLst>
                    <a:ext uri="{FF2B5EF4-FFF2-40B4-BE49-F238E27FC236}">
                      <a16:creationId xmlns:a16="http://schemas.microsoft.com/office/drawing/2014/main" id="{CC7FFEE8-DDC5-4A2C-9ED2-A9C8E4D95B7B}"/>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3" name="Group 142">
              <a:extLst>
                <a:ext uri="{FF2B5EF4-FFF2-40B4-BE49-F238E27FC236}">
                  <a16:creationId xmlns:a16="http://schemas.microsoft.com/office/drawing/2014/main" id="{D3AAF83A-F25B-4B43-8021-079A5A68CF90}"/>
                </a:ext>
              </a:extLst>
            </p:cNvPr>
            <p:cNvGrpSpPr/>
            <p:nvPr/>
          </p:nvGrpSpPr>
          <p:grpSpPr>
            <a:xfrm>
              <a:off x="4691944" y="3624267"/>
              <a:ext cx="2442377" cy="329702"/>
              <a:chOff x="698361" y="3034373"/>
              <a:chExt cx="2242825" cy="215444"/>
            </a:xfrm>
          </p:grpSpPr>
          <p:sp>
            <p:nvSpPr>
              <p:cNvPr id="144" name="TextBox 143">
                <a:extLst>
                  <a:ext uri="{FF2B5EF4-FFF2-40B4-BE49-F238E27FC236}">
                    <a16:creationId xmlns:a16="http://schemas.microsoft.com/office/drawing/2014/main" id="{D6E490E2-763F-4EE8-831F-4ADFA1B48432}"/>
                  </a:ext>
                </a:extLst>
              </p:cNvPr>
              <p:cNvSpPr txBox="1"/>
              <p:nvPr/>
            </p:nvSpPr>
            <p:spPr>
              <a:xfrm>
                <a:off x="1022550" y="3034373"/>
                <a:ext cx="1918636" cy="215444"/>
              </a:xfrm>
              <a:prstGeom prst="rect">
                <a:avLst/>
              </a:prstGeom>
              <a:noFill/>
              <a:ln w="6350">
                <a:noFill/>
                <a:prstDash val="dash"/>
              </a:ln>
            </p:spPr>
            <p:txBody>
              <a:bodyPr wrap="square" lIns="0" tIns="0" rIns="0" bIns="0" rtlCol="0" anchor="ctr">
                <a:spAutoFit/>
              </a:bodyPr>
              <a:lstStyle/>
              <a:p>
                <a:r>
                  <a:rPr lang="en-US" sz="1400" dirty="0"/>
                  <a:t>Data Cleaning &amp; Filtering</a:t>
                </a:r>
              </a:p>
            </p:txBody>
          </p:sp>
          <p:grpSp>
            <p:nvGrpSpPr>
              <p:cNvPr id="145" name="Group 144">
                <a:extLst>
                  <a:ext uri="{FF2B5EF4-FFF2-40B4-BE49-F238E27FC236}">
                    <a16:creationId xmlns:a16="http://schemas.microsoft.com/office/drawing/2014/main" id="{B8EDD8CA-12D5-4251-890D-60CF439DE706}"/>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146" name="Freeform 51">
                  <a:extLst>
                    <a:ext uri="{FF2B5EF4-FFF2-40B4-BE49-F238E27FC236}">
                      <a16:creationId xmlns:a16="http://schemas.microsoft.com/office/drawing/2014/main" id="{E2A67946-0189-4D47-94E8-EB84E8AC98CC}"/>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B78BF20B-CC88-45BB-9E56-D8A4DFD9DFAE}"/>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B5F2B144-AA5F-4D6A-B290-7AB0E2B4903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E6F7FB30-ED1F-41F0-A189-08C54EFEC4E8}"/>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8E373111-74E4-4B61-8346-1ACDA32FCB8E}"/>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E183EFC1-3EBD-4EEA-A4B8-67821D80B16F}"/>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1C74A671-32C1-484D-89E2-659F68C86202}"/>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8">
                  <a:extLst>
                    <a:ext uri="{FF2B5EF4-FFF2-40B4-BE49-F238E27FC236}">
                      <a16:creationId xmlns:a16="http://schemas.microsoft.com/office/drawing/2014/main" id="{620F463D-925C-4751-B881-65B613A5A928}"/>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9">
                  <a:extLst>
                    <a:ext uri="{FF2B5EF4-FFF2-40B4-BE49-F238E27FC236}">
                      <a16:creationId xmlns:a16="http://schemas.microsoft.com/office/drawing/2014/main" id="{7887C791-3CB6-41F4-8FDC-B0D94D0CDE65}"/>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60">
                  <a:extLst>
                    <a:ext uri="{FF2B5EF4-FFF2-40B4-BE49-F238E27FC236}">
                      <a16:creationId xmlns:a16="http://schemas.microsoft.com/office/drawing/2014/main" id="{31037ACE-4C40-4861-9720-B1AE4FC92692}"/>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1">
                  <a:extLst>
                    <a:ext uri="{FF2B5EF4-FFF2-40B4-BE49-F238E27FC236}">
                      <a16:creationId xmlns:a16="http://schemas.microsoft.com/office/drawing/2014/main" id="{1A13B509-DC12-40CB-BA12-CA4A42B8BDBA}"/>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63B5C15F-C486-4E2F-B637-E2D3C5B46D77}"/>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87D249A6-3EC2-4380-9FE0-95C68CB15FC7}"/>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34C4B140-F436-4135-BCF0-D60AFD6FDB9C}"/>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1A1657A4-728D-4B4E-9B55-9352F9AD9C01}"/>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0D0F198C-35F1-4449-AD25-EF680E494B9F}"/>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3" name="Group 162">
              <a:extLst>
                <a:ext uri="{FF2B5EF4-FFF2-40B4-BE49-F238E27FC236}">
                  <a16:creationId xmlns:a16="http://schemas.microsoft.com/office/drawing/2014/main" id="{2430E229-3F1C-4A2D-8226-431605FE6B94}"/>
                </a:ext>
              </a:extLst>
            </p:cNvPr>
            <p:cNvGrpSpPr/>
            <p:nvPr/>
          </p:nvGrpSpPr>
          <p:grpSpPr>
            <a:xfrm>
              <a:off x="4656884" y="4379132"/>
              <a:ext cx="2415429" cy="321709"/>
              <a:chOff x="668246" y="3522227"/>
              <a:chExt cx="2239988" cy="215444"/>
            </a:xfrm>
          </p:grpSpPr>
          <p:sp>
            <p:nvSpPr>
              <p:cNvPr id="164" name="TextBox 163">
                <a:extLst>
                  <a:ext uri="{FF2B5EF4-FFF2-40B4-BE49-F238E27FC236}">
                    <a16:creationId xmlns:a16="http://schemas.microsoft.com/office/drawing/2014/main" id="{82F40194-0320-4541-A025-983D1064EB72}"/>
                  </a:ext>
                </a:extLst>
              </p:cNvPr>
              <p:cNvSpPr txBox="1"/>
              <p:nvPr/>
            </p:nvSpPr>
            <p:spPr>
              <a:xfrm>
                <a:off x="1022550" y="3522227"/>
                <a:ext cx="1885684" cy="215444"/>
              </a:xfrm>
              <a:prstGeom prst="rect">
                <a:avLst/>
              </a:prstGeom>
              <a:noFill/>
              <a:ln w="6350">
                <a:noFill/>
                <a:prstDash val="dash"/>
              </a:ln>
            </p:spPr>
            <p:txBody>
              <a:bodyPr wrap="square" lIns="0" tIns="0" rIns="0" bIns="0" rtlCol="0" anchor="ctr">
                <a:spAutoFit/>
              </a:bodyPr>
              <a:lstStyle/>
              <a:p>
                <a:r>
                  <a:rPr lang="en-US" sz="1400" dirty="0"/>
                  <a:t>Visualization and Analysis</a:t>
                </a:r>
              </a:p>
            </p:txBody>
          </p:sp>
          <p:grpSp>
            <p:nvGrpSpPr>
              <p:cNvPr id="166" name="Group 165">
                <a:extLst>
                  <a:ext uri="{FF2B5EF4-FFF2-40B4-BE49-F238E27FC236}">
                    <a16:creationId xmlns:a16="http://schemas.microsoft.com/office/drawing/2014/main" id="{A3C29AD5-9D70-4C12-B93A-F47B762059F8}"/>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167" name="Freeform 70">
                  <a:extLst>
                    <a:ext uri="{FF2B5EF4-FFF2-40B4-BE49-F238E27FC236}">
                      <a16:creationId xmlns:a16="http://schemas.microsoft.com/office/drawing/2014/main" id="{3170AA33-E0DA-4729-889B-28F1FA068D69}"/>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1">
                  <a:extLst>
                    <a:ext uri="{FF2B5EF4-FFF2-40B4-BE49-F238E27FC236}">
                      <a16:creationId xmlns:a16="http://schemas.microsoft.com/office/drawing/2014/main" id="{864537FE-4816-4F4F-B290-1E04BDBAB0F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2">
                  <a:extLst>
                    <a:ext uri="{FF2B5EF4-FFF2-40B4-BE49-F238E27FC236}">
                      <a16:creationId xmlns:a16="http://schemas.microsoft.com/office/drawing/2014/main" id="{5B49AA8B-43C4-4327-837F-4AEA81B1D277}"/>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3">
                  <a:extLst>
                    <a:ext uri="{FF2B5EF4-FFF2-40B4-BE49-F238E27FC236}">
                      <a16:creationId xmlns:a16="http://schemas.microsoft.com/office/drawing/2014/main" id="{DF3D5E83-0930-4E4D-A234-78BDA46751E6}"/>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1" name="Group 170">
              <a:extLst>
                <a:ext uri="{FF2B5EF4-FFF2-40B4-BE49-F238E27FC236}">
                  <a16:creationId xmlns:a16="http://schemas.microsoft.com/office/drawing/2014/main" id="{E473B1C2-0E78-444D-AF5D-665108886497}"/>
                </a:ext>
              </a:extLst>
            </p:cNvPr>
            <p:cNvGrpSpPr/>
            <p:nvPr/>
          </p:nvGrpSpPr>
          <p:grpSpPr>
            <a:xfrm>
              <a:off x="4656884" y="5125818"/>
              <a:ext cx="2426842" cy="339354"/>
              <a:chOff x="694056" y="4001583"/>
              <a:chExt cx="2089784" cy="215444"/>
            </a:xfrm>
          </p:grpSpPr>
          <p:sp>
            <p:nvSpPr>
              <p:cNvPr id="172" name="TextBox 171">
                <a:extLst>
                  <a:ext uri="{FF2B5EF4-FFF2-40B4-BE49-F238E27FC236}">
                    <a16:creationId xmlns:a16="http://schemas.microsoft.com/office/drawing/2014/main" id="{0FDD0D6E-AAEA-46C4-A21B-78F04865F092}"/>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t>Data Insights and Trends</a:t>
                </a:r>
              </a:p>
            </p:txBody>
          </p:sp>
          <p:grpSp>
            <p:nvGrpSpPr>
              <p:cNvPr id="173" name="Group 172">
                <a:extLst>
                  <a:ext uri="{FF2B5EF4-FFF2-40B4-BE49-F238E27FC236}">
                    <a16:creationId xmlns:a16="http://schemas.microsoft.com/office/drawing/2014/main" id="{0178203A-125B-4C4C-9E1E-9D64175EDAE4}"/>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174" name="Freeform 77">
                  <a:extLst>
                    <a:ext uri="{FF2B5EF4-FFF2-40B4-BE49-F238E27FC236}">
                      <a16:creationId xmlns:a16="http://schemas.microsoft.com/office/drawing/2014/main" id="{709EDCD4-54DF-4C78-82C3-68F6D92E159D}"/>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
                  <a:extLst>
                    <a:ext uri="{FF2B5EF4-FFF2-40B4-BE49-F238E27FC236}">
                      <a16:creationId xmlns:a16="http://schemas.microsoft.com/office/drawing/2014/main" id="{96C2653A-3F8D-4205-9B2E-440021865D31}"/>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E12370B3-EEC0-48F6-BDE2-BDBC517A0014}"/>
                </a:ext>
              </a:extLst>
            </p:cNvPr>
            <p:cNvGrpSpPr/>
            <p:nvPr/>
          </p:nvGrpSpPr>
          <p:grpSpPr>
            <a:xfrm>
              <a:off x="4691944" y="2133270"/>
              <a:ext cx="2770250" cy="328944"/>
              <a:chOff x="4738134" y="2247592"/>
              <a:chExt cx="2414128" cy="215445"/>
            </a:xfrm>
          </p:grpSpPr>
          <p:sp>
            <p:nvSpPr>
              <p:cNvPr id="138" name="TextBox 137">
                <a:extLst>
                  <a:ext uri="{FF2B5EF4-FFF2-40B4-BE49-F238E27FC236}">
                    <a16:creationId xmlns:a16="http://schemas.microsoft.com/office/drawing/2014/main" id="{A7CBE7FA-ADF0-4524-BA53-06EA6BEA69B2}"/>
                  </a:ext>
                </a:extLst>
              </p:cNvPr>
              <p:cNvSpPr txBox="1"/>
              <p:nvPr/>
            </p:nvSpPr>
            <p:spPr>
              <a:xfrm>
                <a:off x="5039737" y="2247593"/>
                <a:ext cx="2112525" cy="215444"/>
              </a:xfrm>
              <a:prstGeom prst="rect">
                <a:avLst/>
              </a:prstGeom>
              <a:noFill/>
              <a:ln w="6350">
                <a:noFill/>
                <a:prstDash val="dash"/>
              </a:ln>
            </p:spPr>
            <p:txBody>
              <a:bodyPr wrap="square" lIns="0" tIns="0" rIns="0" bIns="0" rtlCol="0" anchor="ctr">
                <a:spAutoFit/>
              </a:bodyPr>
              <a:lstStyle/>
              <a:p>
                <a:r>
                  <a:rPr lang="en-US" sz="1400" dirty="0"/>
                  <a:t>Project Overview</a:t>
                </a:r>
              </a:p>
            </p:txBody>
          </p:sp>
          <p:grpSp>
            <p:nvGrpSpPr>
              <p:cNvPr id="214" name="Group 213">
                <a:extLst>
                  <a:ext uri="{FF2B5EF4-FFF2-40B4-BE49-F238E27FC236}">
                    <a16:creationId xmlns:a16="http://schemas.microsoft.com/office/drawing/2014/main" id="{ECB645D3-A88A-4F1F-BD16-FC10C8F0CA5C}"/>
                  </a:ext>
                </a:extLst>
              </p:cNvPr>
              <p:cNvGrpSpPr/>
              <p:nvPr/>
            </p:nvGrpSpPr>
            <p:grpSpPr>
              <a:xfrm>
                <a:off x="4738134" y="2247592"/>
                <a:ext cx="162096" cy="215444"/>
                <a:chOff x="1019929" y="456276"/>
                <a:chExt cx="231590" cy="268273"/>
              </a:xfrm>
              <a:noFill/>
            </p:grpSpPr>
            <p:sp>
              <p:nvSpPr>
                <p:cNvPr id="215" name="Flowchart: Magnetic Disk 214">
                  <a:extLst>
                    <a:ext uri="{FF2B5EF4-FFF2-40B4-BE49-F238E27FC236}">
                      <a16:creationId xmlns:a16="http://schemas.microsoft.com/office/drawing/2014/main" id="{60A566AA-E066-41E3-91CE-3F0E92F973D6}"/>
                    </a:ext>
                  </a:extLst>
                </p:cNvPr>
                <p:cNvSpPr/>
                <p:nvPr/>
              </p:nvSpPr>
              <p:spPr>
                <a:xfrm>
                  <a:off x="1019929" y="456276"/>
                  <a:ext cx="231590" cy="132416"/>
                </a:xfrm>
                <a:prstGeom prst="flowChartMagneticDisk">
                  <a:avLst/>
                </a:prstGeom>
                <a:grpFill/>
                <a:ln w="9525">
                  <a:solidFill>
                    <a:schemeClr val="accent2">
                      <a:lumMod val="75000"/>
                    </a:schemeClr>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6" name="Flowchart: Magnetic Disk 215">
                  <a:extLst>
                    <a:ext uri="{FF2B5EF4-FFF2-40B4-BE49-F238E27FC236}">
                      <a16:creationId xmlns:a16="http://schemas.microsoft.com/office/drawing/2014/main" id="{794F49AF-0310-41E0-B555-93A3F688AFE6}"/>
                    </a:ext>
                  </a:extLst>
                </p:cNvPr>
                <p:cNvSpPr/>
                <p:nvPr/>
              </p:nvSpPr>
              <p:spPr>
                <a:xfrm>
                  <a:off x="1019929" y="532707"/>
                  <a:ext cx="231590" cy="132416"/>
                </a:xfrm>
                <a:prstGeom prst="flowChartMagneticDisk">
                  <a:avLst/>
                </a:prstGeom>
                <a:grpFill/>
                <a:ln w="9525">
                  <a:solidFill>
                    <a:schemeClr val="accent2">
                      <a:lumMod val="75000"/>
                    </a:schemeClr>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8" name="Flowchart: Magnetic Disk 217">
                  <a:extLst>
                    <a:ext uri="{FF2B5EF4-FFF2-40B4-BE49-F238E27FC236}">
                      <a16:creationId xmlns:a16="http://schemas.microsoft.com/office/drawing/2014/main" id="{9A8DF9C0-AD9F-403A-834A-71B76C861B85}"/>
                    </a:ext>
                  </a:extLst>
                </p:cNvPr>
                <p:cNvSpPr/>
                <p:nvPr/>
              </p:nvSpPr>
              <p:spPr>
                <a:xfrm>
                  <a:off x="1019929" y="617034"/>
                  <a:ext cx="231589" cy="107515"/>
                </a:xfrm>
                <a:prstGeom prst="flowChartMagneticDisk">
                  <a:avLst/>
                </a:prstGeom>
                <a:grpFill/>
                <a:ln w="9525">
                  <a:solidFill>
                    <a:schemeClr val="accent1">
                      <a:lumMod val="75000"/>
                    </a:schemeClr>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14" name="Group 13">
              <a:extLst>
                <a:ext uri="{FF2B5EF4-FFF2-40B4-BE49-F238E27FC236}">
                  <a16:creationId xmlns:a16="http://schemas.microsoft.com/office/drawing/2014/main" id="{F423DF8D-6FAB-4AFF-A41F-D0F406372BE7}"/>
                </a:ext>
              </a:extLst>
            </p:cNvPr>
            <p:cNvGrpSpPr/>
            <p:nvPr/>
          </p:nvGrpSpPr>
          <p:grpSpPr>
            <a:xfrm>
              <a:off x="3870264" y="551724"/>
              <a:ext cx="3506848" cy="5078332"/>
              <a:chOff x="3870264" y="551724"/>
              <a:chExt cx="3506848" cy="5078332"/>
            </a:xfrm>
          </p:grpSpPr>
          <p:grpSp>
            <p:nvGrpSpPr>
              <p:cNvPr id="13" name="Group 12">
                <a:extLst>
                  <a:ext uri="{FF2B5EF4-FFF2-40B4-BE49-F238E27FC236}">
                    <a16:creationId xmlns:a16="http://schemas.microsoft.com/office/drawing/2014/main" id="{F23E0BD0-3408-46B6-B6D5-EF7B167985A8}"/>
                  </a:ext>
                </a:extLst>
              </p:cNvPr>
              <p:cNvGrpSpPr/>
              <p:nvPr/>
            </p:nvGrpSpPr>
            <p:grpSpPr>
              <a:xfrm>
                <a:off x="3870264" y="551724"/>
                <a:ext cx="3506848" cy="4323633"/>
                <a:chOff x="3870264" y="551724"/>
                <a:chExt cx="3506848" cy="4323633"/>
              </a:xfrm>
            </p:grpSpPr>
            <p:sp>
              <p:nvSpPr>
                <p:cNvPr id="2056" name="TextBox 2055">
                  <a:extLst>
                    <a:ext uri="{FF2B5EF4-FFF2-40B4-BE49-F238E27FC236}">
                      <a16:creationId xmlns:a16="http://schemas.microsoft.com/office/drawing/2014/main" id="{52EEAFF4-DAC7-44E9-8AFB-B2AA4DA32BAF}"/>
                    </a:ext>
                  </a:extLst>
                </p:cNvPr>
                <p:cNvSpPr txBox="1"/>
                <p:nvPr/>
              </p:nvSpPr>
              <p:spPr>
                <a:xfrm>
                  <a:off x="4424989" y="551724"/>
                  <a:ext cx="2397397" cy="434274"/>
                </a:xfrm>
                <a:prstGeom prst="rect">
                  <a:avLst/>
                </a:prstGeom>
                <a:noFill/>
                <a:ln w="6350">
                  <a:noFill/>
                  <a:prstDash val="dash"/>
                </a:ln>
              </p:spPr>
              <p:txBody>
                <a:bodyPr wrap="square" lIns="0" tIns="0" rIns="0" bIns="0" rtlCol="0">
                  <a:spAutoFit/>
                </a:bodyPr>
                <a:lstStyle/>
                <a:p>
                  <a:r>
                    <a:rPr lang="en-US" sz="2800" b="1" spc="600" dirty="0">
                      <a:latin typeface="+mj-lt"/>
                    </a:rPr>
                    <a:t>CONTENTS</a:t>
                  </a:r>
                </a:p>
              </p:txBody>
            </p:sp>
            <p:sp>
              <p:nvSpPr>
                <p:cNvPr id="5" name="Rectangle: Rounded Corners 4">
                  <a:extLst>
                    <a:ext uri="{FF2B5EF4-FFF2-40B4-BE49-F238E27FC236}">
                      <a16:creationId xmlns:a16="http://schemas.microsoft.com/office/drawing/2014/main" id="{BCB9283B-0F10-4C4F-BE86-EF68E5175E4F}"/>
                    </a:ext>
                  </a:extLst>
                </p:cNvPr>
                <p:cNvSpPr/>
                <p:nvPr/>
              </p:nvSpPr>
              <p:spPr>
                <a:xfrm>
                  <a:off x="3870264" y="1203182"/>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92A1008-9E6F-4182-BB8F-0F5D82CAFFCF}"/>
                    </a:ext>
                  </a:extLst>
                </p:cNvPr>
                <p:cNvSpPr/>
                <p:nvPr/>
              </p:nvSpPr>
              <p:spPr>
                <a:xfrm>
                  <a:off x="3870264" y="1945521"/>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1C178F5-1CDC-4D09-893D-77C6BD2B9F95}"/>
                    </a:ext>
                  </a:extLst>
                </p:cNvPr>
                <p:cNvGrpSpPr/>
                <p:nvPr/>
              </p:nvGrpSpPr>
              <p:grpSpPr>
                <a:xfrm>
                  <a:off x="3870264" y="2717057"/>
                  <a:ext cx="3506848" cy="654978"/>
                  <a:chOff x="3917889" y="3010121"/>
                  <a:chExt cx="3506848" cy="654978"/>
                </a:xfrm>
              </p:grpSpPr>
              <p:grpSp>
                <p:nvGrpSpPr>
                  <p:cNvPr id="118" name="Group 117">
                    <a:extLst>
                      <a:ext uri="{FF2B5EF4-FFF2-40B4-BE49-F238E27FC236}">
                        <a16:creationId xmlns:a16="http://schemas.microsoft.com/office/drawing/2014/main" id="{0A72C18D-6040-4F45-A802-E5AB7F3A4578}"/>
                      </a:ext>
                    </a:extLst>
                  </p:cNvPr>
                  <p:cNvGrpSpPr/>
                  <p:nvPr/>
                </p:nvGrpSpPr>
                <p:grpSpPr>
                  <a:xfrm>
                    <a:off x="4704509" y="3163050"/>
                    <a:ext cx="2458291" cy="342586"/>
                    <a:chOff x="668958" y="2550768"/>
                    <a:chExt cx="2114882" cy="215444"/>
                  </a:xfrm>
                </p:grpSpPr>
                <p:grpSp>
                  <p:nvGrpSpPr>
                    <p:cNvPr id="119" name="Group 118">
                      <a:extLst>
                        <a:ext uri="{FF2B5EF4-FFF2-40B4-BE49-F238E27FC236}">
                          <a16:creationId xmlns:a16="http://schemas.microsoft.com/office/drawing/2014/main" id="{40A8F5C8-00F2-47EF-9DC9-7690A71687A4}"/>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1" name="Freeform 28">
                        <a:extLst>
                          <a:ext uri="{FF2B5EF4-FFF2-40B4-BE49-F238E27FC236}">
                            <a16:creationId xmlns:a16="http://schemas.microsoft.com/office/drawing/2014/main" id="{C9E9877F-9D7D-418B-8C9A-BCF9693B62A2}"/>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109D8C99-BDD5-43DC-B21D-3377D4BD0C5C}"/>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3" name="Freeform 30">
                        <a:extLst>
                          <a:ext uri="{FF2B5EF4-FFF2-40B4-BE49-F238E27FC236}">
                            <a16:creationId xmlns:a16="http://schemas.microsoft.com/office/drawing/2014/main" id="{9C1DB274-DCC7-41F7-9AD0-04969193586D}"/>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4" name="Freeform 31">
                        <a:extLst>
                          <a:ext uri="{FF2B5EF4-FFF2-40B4-BE49-F238E27FC236}">
                            <a16:creationId xmlns:a16="http://schemas.microsoft.com/office/drawing/2014/main" id="{3647B9FB-1F71-46BA-8BE8-BD40F4C1029F}"/>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5" name="Freeform 32">
                        <a:extLst>
                          <a:ext uri="{FF2B5EF4-FFF2-40B4-BE49-F238E27FC236}">
                            <a16:creationId xmlns:a16="http://schemas.microsoft.com/office/drawing/2014/main" id="{C2C70513-B2E6-4481-AD82-2099406A74E9}"/>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6" name="Freeform 33">
                        <a:extLst>
                          <a:ext uri="{FF2B5EF4-FFF2-40B4-BE49-F238E27FC236}">
                            <a16:creationId xmlns:a16="http://schemas.microsoft.com/office/drawing/2014/main" id="{F9222EA2-09E4-44A8-8565-0E1CDC9A8766}"/>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7" name="Freeform 34">
                        <a:extLst>
                          <a:ext uri="{FF2B5EF4-FFF2-40B4-BE49-F238E27FC236}">
                            <a16:creationId xmlns:a16="http://schemas.microsoft.com/office/drawing/2014/main" id="{346A4230-4EA9-4283-8F61-4FBEC6C2319F}"/>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28" name="Freeform 35">
                        <a:extLst>
                          <a:ext uri="{FF2B5EF4-FFF2-40B4-BE49-F238E27FC236}">
                            <a16:creationId xmlns:a16="http://schemas.microsoft.com/office/drawing/2014/main" id="{0F3BBC7F-166F-4426-8694-23905342FBA6}"/>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0" name="Freeform 36">
                        <a:extLst>
                          <a:ext uri="{FF2B5EF4-FFF2-40B4-BE49-F238E27FC236}">
                            <a16:creationId xmlns:a16="http://schemas.microsoft.com/office/drawing/2014/main" id="{91FFE8D2-33A2-4745-95AD-5B9A91C064DF}"/>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20" name="TextBox 119">
                      <a:extLst>
                        <a:ext uri="{FF2B5EF4-FFF2-40B4-BE49-F238E27FC236}">
                          <a16:creationId xmlns:a16="http://schemas.microsoft.com/office/drawing/2014/main" id="{2A3B6751-34B9-4872-9CAA-1F49C162DC28}"/>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p>
                      <a:r>
                        <a:rPr lang="en-US" sz="1400" dirty="0"/>
                        <a:t>Dashboard Overview</a:t>
                      </a:r>
                    </a:p>
                  </p:txBody>
                </p:sp>
              </p:grpSp>
              <p:sp>
                <p:nvSpPr>
                  <p:cNvPr id="70" name="Rectangle: Rounded Corners 69">
                    <a:extLst>
                      <a:ext uri="{FF2B5EF4-FFF2-40B4-BE49-F238E27FC236}">
                        <a16:creationId xmlns:a16="http://schemas.microsoft.com/office/drawing/2014/main" id="{E361BA08-A5E3-42C6-AABF-CC985B1F6A7E}"/>
                      </a:ext>
                    </a:extLst>
                  </p:cNvPr>
                  <p:cNvSpPr/>
                  <p:nvPr/>
                </p:nvSpPr>
                <p:spPr>
                  <a:xfrm>
                    <a:off x="3917889" y="3010121"/>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Rounded Corners 72">
                  <a:extLst>
                    <a:ext uri="{FF2B5EF4-FFF2-40B4-BE49-F238E27FC236}">
                      <a16:creationId xmlns:a16="http://schemas.microsoft.com/office/drawing/2014/main" id="{72247429-5E8F-4F23-BD21-757AD4990346}"/>
                    </a:ext>
                  </a:extLst>
                </p:cNvPr>
                <p:cNvSpPr/>
                <p:nvPr/>
              </p:nvSpPr>
              <p:spPr>
                <a:xfrm>
                  <a:off x="3870264" y="3453280"/>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D8EB7095-F76C-4F71-9152-A8F2B649DD15}"/>
                    </a:ext>
                  </a:extLst>
                </p:cNvPr>
                <p:cNvSpPr/>
                <p:nvPr/>
              </p:nvSpPr>
              <p:spPr>
                <a:xfrm>
                  <a:off x="3870264" y="4220379"/>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Rounded Corners 77">
                <a:extLst>
                  <a:ext uri="{FF2B5EF4-FFF2-40B4-BE49-F238E27FC236}">
                    <a16:creationId xmlns:a16="http://schemas.microsoft.com/office/drawing/2014/main" id="{62410C52-AA36-48B6-8EB5-C52BE1ED4681}"/>
                  </a:ext>
                </a:extLst>
              </p:cNvPr>
              <p:cNvSpPr/>
              <p:nvPr/>
            </p:nvSpPr>
            <p:spPr>
              <a:xfrm>
                <a:off x="3870264" y="4975078"/>
                <a:ext cx="3506848" cy="654978"/>
              </a:xfrm>
              <a:prstGeom prst="roundRect">
                <a:avLst>
                  <a:gd name="adj" fmla="val 50000"/>
                </a:avLst>
              </a:prstGeom>
              <a:noFill/>
              <a:ln w="19050">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7" name="Picture 16">
            <a:extLst>
              <a:ext uri="{FF2B5EF4-FFF2-40B4-BE49-F238E27FC236}">
                <a16:creationId xmlns:a16="http://schemas.microsoft.com/office/drawing/2014/main" id="{5968A17A-6F02-4622-B784-E2C04A90A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49" y="2170106"/>
            <a:ext cx="2649825" cy="3277078"/>
          </a:xfrm>
          <a:prstGeom prst="rect">
            <a:avLst/>
          </a:prstGeom>
        </p:spPr>
      </p:pic>
      <p:grpSp>
        <p:nvGrpSpPr>
          <p:cNvPr id="23" name="Group 22">
            <a:extLst>
              <a:ext uri="{FF2B5EF4-FFF2-40B4-BE49-F238E27FC236}">
                <a16:creationId xmlns:a16="http://schemas.microsoft.com/office/drawing/2014/main" id="{B6611E23-1AFA-4421-9824-1F174FD255DC}"/>
              </a:ext>
            </a:extLst>
          </p:cNvPr>
          <p:cNvGrpSpPr/>
          <p:nvPr/>
        </p:nvGrpSpPr>
        <p:grpSpPr>
          <a:xfrm>
            <a:off x="7631987" y="2757319"/>
            <a:ext cx="751000" cy="3045096"/>
            <a:chOff x="8172925" y="2726368"/>
            <a:chExt cx="751000" cy="3045096"/>
          </a:xfrm>
        </p:grpSpPr>
        <p:pic>
          <p:nvPicPr>
            <p:cNvPr id="19" name="Picture 18">
              <a:extLst>
                <a:ext uri="{FF2B5EF4-FFF2-40B4-BE49-F238E27FC236}">
                  <a16:creationId xmlns:a16="http://schemas.microsoft.com/office/drawing/2014/main" id="{701A7233-36FB-42B6-AE7C-1F5BFC46901E}"/>
                </a:ext>
              </a:extLst>
            </p:cNvPr>
            <p:cNvPicPr>
              <a:picLocks noChangeAspect="1"/>
            </p:cNvPicPr>
            <p:nvPr/>
          </p:nvPicPr>
          <p:blipFill rotWithShape="1">
            <a:blip r:embed="rId4">
              <a:extLst>
                <a:ext uri="{28A0092B-C50C-407E-A947-70E740481C1C}">
                  <a14:useLocalDpi xmlns:a14="http://schemas.microsoft.com/office/drawing/2010/main" val="0"/>
                </a:ext>
              </a:extLst>
            </a:blip>
            <a:srcRect r="61132"/>
            <a:stretch/>
          </p:blipFill>
          <p:spPr>
            <a:xfrm>
              <a:off x="8194426" y="2726368"/>
              <a:ext cx="729499" cy="3045096"/>
            </a:xfrm>
            <a:prstGeom prst="rect">
              <a:avLst/>
            </a:prstGeom>
          </p:spPr>
        </p:pic>
        <p:pic>
          <p:nvPicPr>
            <p:cNvPr id="21" name="Picture 20">
              <a:extLst>
                <a:ext uri="{FF2B5EF4-FFF2-40B4-BE49-F238E27FC236}">
                  <a16:creationId xmlns:a16="http://schemas.microsoft.com/office/drawing/2014/main" id="{0214FC47-A4F7-456F-BE7B-170FBB56D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925" y="2912458"/>
              <a:ext cx="518908" cy="291885"/>
            </a:xfrm>
            <a:prstGeom prst="rect">
              <a:avLst/>
            </a:prstGeom>
          </p:spPr>
        </p:pic>
      </p:grpSp>
      <p:cxnSp>
        <p:nvCxnSpPr>
          <p:cNvPr id="91" name="Straight Connector 90">
            <a:extLst>
              <a:ext uri="{FF2B5EF4-FFF2-40B4-BE49-F238E27FC236}">
                <a16:creationId xmlns:a16="http://schemas.microsoft.com/office/drawing/2014/main" id="{6A8175DA-0203-4254-BC49-0AF6094483FD}"/>
              </a:ext>
            </a:extLst>
          </p:cNvPr>
          <p:cNvCxnSpPr>
            <a:cxnSpLocks/>
          </p:cNvCxnSpPr>
          <p:nvPr/>
        </p:nvCxnSpPr>
        <p:spPr>
          <a:xfrm>
            <a:off x="1675167" y="5860433"/>
            <a:ext cx="7839075" cy="0"/>
          </a:xfrm>
          <a:prstGeom prst="line">
            <a:avLst/>
          </a:prstGeom>
          <a:ln w="12700">
            <a:solidFill>
              <a:srgbClr val="090E21">
                <a:alpha val="5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B71A36-56C8-4370-B939-158C4BB8B3C9}"/>
              </a:ext>
            </a:extLst>
          </p:cNvPr>
          <p:cNvCxnSpPr>
            <a:cxnSpLocks/>
          </p:cNvCxnSpPr>
          <p:nvPr/>
        </p:nvCxnSpPr>
        <p:spPr>
          <a:xfrm>
            <a:off x="1724593" y="1107201"/>
            <a:ext cx="7839075" cy="0"/>
          </a:xfrm>
          <a:prstGeom prst="line">
            <a:avLst/>
          </a:prstGeom>
          <a:ln w="12700">
            <a:solidFill>
              <a:srgbClr val="090E21">
                <a:alpha val="50000"/>
              </a:srgb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41D60DD-1049-4E1C-AB82-13CFA3779A21}"/>
              </a:ext>
            </a:extLst>
          </p:cNvPr>
          <p:cNvSpPr txBox="1"/>
          <p:nvPr/>
        </p:nvSpPr>
        <p:spPr>
          <a:xfrm>
            <a:off x="7454727" y="2601188"/>
            <a:ext cx="881973" cy="261610"/>
          </a:xfrm>
          <a:prstGeom prst="rect">
            <a:avLst/>
          </a:prstGeom>
          <a:noFill/>
        </p:spPr>
        <p:txBody>
          <a:bodyPr wrap="none" rtlCol="0">
            <a:spAutoFit/>
          </a:bodyPr>
          <a:lstStyle/>
          <a:p>
            <a:r>
              <a:rPr lang="en-US" sz="1100" dirty="0">
                <a:latin typeface="Arial Black" panose="020B0A04020102020204" pitchFamily="34" charset="0"/>
              </a:rPr>
              <a:t>Power BI</a:t>
            </a:r>
          </a:p>
        </p:txBody>
      </p:sp>
    </p:spTree>
    <p:extLst>
      <p:ext uri="{BB962C8B-B14F-4D97-AF65-F5344CB8AC3E}">
        <p14:creationId xmlns:p14="http://schemas.microsoft.com/office/powerpoint/2010/main" val="92941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1A83D-149D-4672-9F9F-894D679CB5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7355359" y="1662807"/>
            <a:ext cx="2646314" cy="1401984"/>
          </a:xfrm>
          <a:prstGeom prst="roundRect">
            <a:avLst>
              <a:gd name="adj" fmla="val 32047"/>
            </a:avLst>
          </a:prstGeom>
          <a:solidFill>
            <a:srgbClr val="090E21"/>
          </a:solidFill>
          <a:effectLst>
            <a:outerShdw blurRad="101600" dist="38100" dir="5400000" algn="t" rotWithShape="0">
              <a:prstClr val="black">
                <a:alpha val="40000"/>
              </a:prstClr>
            </a:outerShdw>
          </a:effectLst>
          <a:scene3d>
            <a:camera prst="orthographicFront"/>
            <a:lightRig rig="threePt" dir="t"/>
          </a:scene3d>
          <a:sp3d>
            <a:bevelT w="152400" h="50800" prst="softRound"/>
          </a:sp3d>
        </p:spPr>
      </p:pic>
      <p:sp>
        <p:nvSpPr>
          <p:cNvPr id="24" name="TextBox 23">
            <a:extLst>
              <a:ext uri="{FF2B5EF4-FFF2-40B4-BE49-F238E27FC236}">
                <a16:creationId xmlns:a16="http://schemas.microsoft.com/office/drawing/2014/main" id="{E8BC80A0-9718-4704-A6F8-7F095C3899FA}"/>
              </a:ext>
            </a:extLst>
          </p:cNvPr>
          <p:cNvSpPr txBox="1"/>
          <p:nvPr/>
        </p:nvSpPr>
        <p:spPr>
          <a:xfrm>
            <a:off x="1563793" y="902372"/>
            <a:ext cx="2828694" cy="553998"/>
          </a:xfrm>
          <a:prstGeom prst="rect">
            <a:avLst/>
          </a:prstGeom>
          <a:noFill/>
        </p:spPr>
        <p:txBody>
          <a:bodyPr wrap="square" lIns="0" tIns="0" rIns="0" bIns="0" rtlCol="0">
            <a:spAutoFit/>
          </a:bodyPr>
          <a:lstStyle/>
          <a:p>
            <a:r>
              <a:rPr lang="en-US" sz="3600" b="1" dirty="0">
                <a:latin typeface="Bauhaus 93" panose="04030905020B02020C02" pitchFamily="82" charset="0"/>
              </a:rPr>
              <a:t>Introduction</a:t>
            </a:r>
          </a:p>
        </p:txBody>
      </p:sp>
      <p:grpSp>
        <p:nvGrpSpPr>
          <p:cNvPr id="265" name="Group 264">
            <a:extLst>
              <a:ext uri="{FF2B5EF4-FFF2-40B4-BE49-F238E27FC236}">
                <a16:creationId xmlns:a16="http://schemas.microsoft.com/office/drawing/2014/main" id="{2440422B-64AB-4CFF-8F68-18E690E416F3}"/>
              </a:ext>
            </a:extLst>
          </p:cNvPr>
          <p:cNvGrpSpPr/>
          <p:nvPr/>
        </p:nvGrpSpPr>
        <p:grpSpPr>
          <a:xfrm>
            <a:off x="3293608" y="742764"/>
            <a:ext cx="602457" cy="57150"/>
            <a:chOff x="10806101" y="5722143"/>
            <a:chExt cx="602457" cy="57150"/>
          </a:xfrm>
        </p:grpSpPr>
        <p:sp>
          <p:nvSpPr>
            <p:cNvPr id="266" name="Oval 265">
              <a:extLst>
                <a:ext uri="{FF2B5EF4-FFF2-40B4-BE49-F238E27FC236}">
                  <a16:creationId xmlns:a16="http://schemas.microsoft.com/office/drawing/2014/main" id="{B5E5A591-7DD7-45DC-8E91-C418CB3FE1A3}"/>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7" name="Oval 266">
              <a:extLst>
                <a:ext uri="{FF2B5EF4-FFF2-40B4-BE49-F238E27FC236}">
                  <a16:creationId xmlns:a16="http://schemas.microsoft.com/office/drawing/2014/main" id="{08B16C92-7B44-413A-B7DE-C98987CD875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Oval 267">
              <a:extLst>
                <a:ext uri="{FF2B5EF4-FFF2-40B4-BE49-F238E27FC236}">
                  <a16:creationId xmlns:a16="http://schemas.microsoft.com/office/drawing/2014/main" id="{7D63E858-9203-4093-9E12-82CB9CA2BEE9}"/>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9" name="Oval 268">
              <a:extLst>
                <a:ext uri="{FF2B5EF4-FFF2-40B4-BE49-F238E27FC236}">
                  <a16:creationId xmlns:a16="http://schemas.microsoft.com/office/drawing/2014/main" id="{673BCC2B-EF64-49AB-BC94-B7882E78F4C0}"/>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00" name="Straight Connector 299">
            <a:extLst>
              <a:ext uri="{FF2B5EF4-FFF2-40B4-BE49-F238E27FC236}">
                <a16:creationId xmlns:a16="http://schemas.microsoft.com/office/drawing/2014/main" id="{D37D0F89-5C43-48A8-8667-B78EAE33AD08}"/>
              </a:ext>
            </a:extLst>
          </p:cNvPr>
          <p:cNvCxnSpPr>
            <a:cxnSpLocks/>
          </p:cNvCxnSpPr>
          <p:nvPr/>
        </p:nvCxnSpPr>
        <p:spPr>
          <a:xfrm>
            <a:off x="1675167" y="5860433"/>
            <a:ext cx="7839075" cy="0"/>
          </a:xfrm>
          <a:prstGeom prst="line">
            <a:avLst/>
          </a:prstGeom>
          <a:ln w="12700">
            <a:solidFill>
              <a:srgbClr val="090E21">
                <a:alpha val="50000"/>
              </a:srgbClr>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C9859047-0D45-4A1C-9F20-D73208E08D63}"/>
              </a:ext>
            </a:extLst>
          </p:cNvPr>
          <p:cNvGrpSpPr/>
          <p:nvPr/>
        </p:nvGrpSpPr>
        <p:grpSpPr>
          <a:xfrm>
            <a:off x="8000713" y="2289413"/>
            <a:ext cx="1513529" cy="247650"/>
            <a:chOff x="8617366" y="1865242"/>
            <a:chExt cx="1513529" cy="247650"/>
          </a:xfrm>
          <a:solidFill>
            <a:schemeClr val="bg1"/>
          </a:solidFill>
        </p:grpSpPr>
        <p:grpSp>
          <p:nvGrpSpPr>
            <p:cNvPr id="121" name="Group 120">
              <a:extLst>
                <a:ext uri="{FF2B5EF4-FFF2-40B4-BE49-F238E27FC236}">
                  <a16:creationId xmlns:a16="http://schemas.microsoft.com/office/drawing/2014/main" id="{5AB8111C-7EE7-4C9C-8421-BE3920AEB1E1}"/>
                </a:ext>
              </a:extLst>
            </p:cNvPr>
            <p:cNvGrpSpPr/>
            <p:nvPr/>
          </p:nvGrpSpPr>
          <p:grpSpPr>
            <a:xfrm>
              <a:off x="9257317" y="1865242"/>
              <a:ext cx="249238" cy="247650"/>
              <a:chOff x="12460288" y="1844676"/>
              <a:chExt cx="249238" cy="247650"/>
            </a:xfrm>
            <a:grpFill/>
          </p:grpSpPr>
          <p:sp>
            <p:nvSpPr>
              <p:cNvPr id="128" name="Freeform 100">
                <a:extLst>
                  <a:ext uri="{FF2B5EF4-FFF2-40B4-BE49-F238E27FC236}">
                    <a16:creationId xmlns:a16="http://schemas.microsoft.com/office/drawing/2014/main" id="{07192EA8-4201-432A-B69F-1B8BD6143F68}"/>
                  </a:ext>
                </a:extLst>
              </p:cNvPr>
              <p:cNvSpPr>
                <a:spLocks noEditPoints="1"/>
              </p:cNvSpPr>
              <p:nvPr/>
            </p:nvSpPr>
            <p:spPr bwMode="auto">
              <a:xfrm>
                <a:off x="12460288" y="1844676"/>
                <a:ext cx="249238" cy="24765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4 h 64"/>
                  <a:gd name="T12" fmla="*/ 4 w 64"/>
                  <a:gd name="T13" fmla="*/ 32 h 64"/>
                  <a:gd name="T14" fmla="*/ 32 w 64"/>
                  <a:gd name="T15" fmla="*/ 60 h 64"/>
                  <a:gd name="T16" fmla="*/ 60 w 64"/>
                  <a:gd name="T17" fmla="*/ 32 h 64"/>
                  <a:gd name="T18" fmla="*/ 32 w 6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4"/>
                    </a:moveTo>
                    <a:cubicBezTo>
                      <a:pt x="17" y="4"/>
                      <a:pt x="4" y="17"/>
                      <a:pt x="4" y="32"/>
                    </a:cubicBezTo>
                    <a:cubicBezTo>
                      <a:pt x="4" y="47"/>
                      <a:pt x="17" y="60"/>
                      <a:pt x="32" y="60"/>
                    </a:cubicBezTo>
                    <a:cubicBezTo>
                      <a:pt x="47" y="60"/>
                      <a:pt x="60" y="47"/>
                      <a:pt x="60" y="32"/>
                    </a:cubicBezTo>
                    <a:cubicBezTo>
                      <a:pt x="60" y="17"/>
                      <a:pt x="47"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1">
                <a:extLst>
                  <a:ext uri="{FF2B5EF4-FFF2-40B4-BE49-F238E27FC236}">
                    <a16:creationId xmlns:a16="http://schemas.microsoft.com/office/drawing/2014/main" id="{4723B877-5299-4C6E-84DF-8B5E8723E270}"/>
                  </a:ext>
                </a:extLst>
              </p:cNvPr>
              <p:cNvSpPr>
                <a:spLocks noEditPoints="1"/>
              </p:cNvSpPr>
              <p:nvPr/>
            </p:nvSpPr>
            <p:spPr bwMode="auto">
              <a:xfrm>
                <a:off x="12538075" y="1906588"/>
                <a:ext cx="117475" cy="123825"/>
              </a:xfrm>
              <a:custGeom>
                <a:avLst/>
                <a:gdLst>
                  <a:gd name="T0" fmla="*/ 2 w 30"/>
                  <a:gd name="T1" fmla="*/ 32 h 32"/>
                  <a:gd name="T2" fmla="*/ 1 w 30"/>
                  <a:gd name="T3" fmla="*/ 32 h 32"/>
                  <a:gd name="T4" fmla="*/ 0 w 30"/>
                  <a:gd name="T5" fmla="*/ 30 h 32"/>
                  <a:gd name="T6" fmla="*/ 0 w 30"/>
                  <a:gd name="T7" fmla="*/ 2 h 32"/>
                  <a:gd name="T8" fmla="*/ 1 w 30"/>
                  <a:gd name="T9" fmla="*/ 0 h 32"/>
                  <a:gd name="T10" fmla="*/ 3 w 30"/>
                  <a:gd name="T11" fmla="*/ 0 h 32"/>
                  <a:gd name="T12" fmla="*/ 29 w 30"/>
                  <a:gd name="T13" fmla="*/ 14 h 32"/>
                  <a:gd name="T14" fmla="*/ 30 w 30"/>
                  <a:gd name="T15" fmla="*/ 16 h 32"/>
                  <a:gd name="T16" fmla="*/ 29 w 30"/>
                  <a:gd name="T17" fmla="*/ 18 h 32"/>
                  <a:gd name="T18" fmla="*/ 3 w 30"/>
                  <a:gd name="T19" fmla="*/ 32 h 32"/>
                  <a:gd name="T20" fmla="*/ 2 w 30"/>
                  <a:gd name="T21" fmla="*/ 32 h 32"/>
                  <a:gd name="T22" fmla="*/ 4 w 30"/>
                  <a:gd name="T23" fmla="*/ 5 h 32"/>
                  <a:gd name="T24" fmla="*/ 4 w 30"/>
                  <a:gd name="T25" fmla="*/ 27 h 32"/>
                  <a:gd name="T26" fmla="*/ 24 w 30"/>
                  <a:gd name="T27" fmla="*/ 16 h 32"/>
                  <a:gd name="T28" fmla="*/ 4 w 30"/>
                  <a:gd name="T2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2">
                    <a:moveTo>
                      <a:pt x="2" y="32"/>
                    </a:moveTo>
                    <a:cubicBezTo>
                      <a:pt x="2" y="32"/>
                      <a:pt x="1" y="32"/>
                      <a:pt x="1" y="32"/>
                    </a:cubicBezTo>
                    <a:cubicBezTo>
                      <a:pt x="0" y="31"/>
                      <a:pt x="0" y="31"/>
                      <a:pt x="0" y="30"/>
                    </a:cubicBezTo>
                    <a:cubicBezTo>
                      <a:pt x="0" y="2"/>
                      <a:pt x="0" y="2"/>
                      <a:pt x="0" y="2"/>
                    </a:cubicBezTo>
                    <a:cubicBezTo>
                      <a:pt x="0" y="1"/>
                      <a:pt x="0" y="1"/>
                      <a:pt x="1" y="0"/>
                    </a:cubicBezTo>
                    <a:cubicBezTo>
                      <a:pt x="2" y="0"/>
                      <a:pt x="2" y="0"/>
                      <a:pt x="3" y="0"/>
                    </a:cubicBezTo>
                    <a:cubicBezTo>
                      <a:pt x="29" y="14"/>
                      <a:pt x="29" y="14"/>
                      <a:pt x="29" y="14"/>
                    </a:cubicBezTo>
                    <a:cubicBezTo>
                      <a:pt x="29" y="15"/>
                      <a:pt x="30" y="15"/>
                      <a:pt x="30" y="16"/>
                    </a:cubicBezTo>
                    <a:cubicBezTo>
                      <a:pt x="30" y="17"/>
                      <a:pt x="29" y="17"/>
                      <a:pt x="29" y="18"/>
                    </a:cubicBezTo>
                    <a:cubicBezTo>
                      <a:pt x="3" y="32"/>
                      <a:pt x="3" y="32"/>
                      <a:pt x="3" y="32"/>
                    </a:cubicBezTo>
                    <a:cubicBezTo>
                      <a:pt x="3" y="32"/>
                      <a:pt x="2" y="32"/>
                      <a:pt x="2" y="32"/>
                    </a:cubicBezTo>
                    <a:close/>
                    <a:moveTo>
                      <a:pt x="4" y="5"/>
                    </a:moveTo>
                    <a:cubicBezTo>
                      <a:pt x="4" y="27"/>
                      <a:pt x="4" y="27"/>
                      <a:pt x="4" y="27"/>
                    </a:cubicBezTo>
                    <a:cubicBezTo>
                      <a:pt x="24" y="16"/>
                      <a:pt x="24" y="16"/>
                      <a:pt x="24" y="1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Freeform 106">
              <a:extLst>
                <a:ext uri="{FF2B5EF4-FFF2-40B4-BE49-F238E27FC236}">
                  <a16:creationId xmlns:a16="http://schemas.microsoft.com/office/drawing/2014/main" id="{43828471-B082-4573-A269-99EAC03D3F30}"/>
                </a:ext>
              </a:extLst>
            </p:cNvPr>
            <p:cNvSpPr>
              <a:spLocks noEditPoints="1"/>
            </p:cNvSpPr>
            <p:nvPr/>
          </p:nvSpPr>
          <p:spPr bwMode="auto">
            <a:xfrm>
              <a:off x="9991347" y="1924660"/>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9D239814-F1E6-42CE-8CFD-8E7A6D08DAEF}"/>
                </a:ext>
              </a:extLst>
            </p:cNvPr>
            <p:cNvGrpSpPr/>
            <p:nvPr/>
          </p:nvGrpSpPr>
          <p:grpSpPr>
            <a:xfrm>
              <a:off x="8617366" y="1930385"/>
              <a:ext cx="155159" cy="117365"/>
              <a:chOff x="12311063" y="2670175"/>
              <a:chExt cx="371475" cy="280988"/>
            </a:xfrm>
            <a:grpFill/>
          </p:grpSpPr>
          <p:sp>
            <p:nvSpPr>
              <p:cNvPr id="124" name="Freeform 110">
                <a:extLst>
                  <a:ext uri="{FF2B5EF4-FFF2-40B4-BE49-F238E27FC236}">
                    <a16:creationId xmlns:a16="http://schemas.microsoft.com/office/drawing/2014/main" id="{A6B05F02-1F71-4C0E-BD61-BA18674381BB}"/>
                  </a:ext>
                </a:extLst>
              </p:cNvPr>
              <p:cNvSpPr>
                <a:spLocks/>
              </p:cNvSpPr>
              <p:nvPr/>
            </p:nvSpPr>
            <p:spPr bwMode="auto">
              <a:xfrm>
                <a:off x="12357101" y="2763838"/>
                <a:ext cx="201613" cy="187325"/>
              </a:xfrm>
              <a:custGeom>
                <a:avLst/>
                <a:gdLst>
                  <a:gd name="T0" fmla="*/ 50 w 52"/>
                  <a:gd name="T1" fmla="*/ 48 h 48"/>
                  <a:gd name="T2" fmla="*/ 14 w 52"/>
                  <a:gd name="T3" fmla="*/ 48 h 48"/>
                  <a:gd name="T4" fmla="*/ 0 w 52"/>
                  <a:gd name="T5" fmla="*/ 34 h 48"/>
                  <a:gd name="T6" fmla="*/ 0 w 52"/>
                  <a:gd name="T7" fmla="*/ 2 h 48"/>
                  <a:gd name="T8" fmla="*/ 2 w 52"/>
                  <a:gd name="T9" fmla="*/ 0 h 48"/>
                  <a:gd name="T10" fmla="*/ 4 w 52"/>
                  <a:gd name="T11" fmla="*/ 2 h 48"/>
                  <a:gd name="T12" fmla="*/ 4 w 52"/>
                  <a:gd name="T13" fmla="*/ 34 h 48"/>
                  <a:gd name="T14" fmla="*/ 14 w 52"/>
                  <a:gd name="T15" fmla="*/ 44 h 48"/>
                  <a:gd name="T16" fmla="*/ 50 w 52"/>
                  <a:gd name="T17" fmla="*/ 4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14" y="48"/>
                      <a:pt x="14" y="48"/>
                      <a:pt x="14" y="48"/>
                    </a:cubicBezTo>
                    <a:cubicBezTo>
                      <a:pt x="6" y="48"/>
                      <a:pt x="0" y="42"/>
                      <a:pt x="0" y="34"/>
                    </a:cubicBezTo>
                    <a:cubicBezTo>
                      <a:pt x="0" y="2"/>
                      <a:pt x="0" y="2"/>
                      <a:pt x="0" y="2"/>
                    </a:cubicBezTo>
                    <a:cubicBezTo>
                      <a:pt x="0" y="1"/>
                      <a:pt x="1" y="0"/>
                      <a:pt x="2" y="0"/>
                    </a:cubicBezTo>
                    <a:cubicBezTo>
                      <a:pt x="3" y="0"/>
                      <a:pt x="4" y="1"/>
                      <a:pt x="4" y="2"/>
                    </a:cubicBezTo>
                    <a:cubicBezTo>
                      <a:pt x="4" y="34"/>
                      <a:pt x="4" y="34"/>
                      <a:pt x="4" y="34"/>
                    </a:cubicBezTo>
                    <a:cubicBezTo>
                      <a:pt x="4" y="40"/>
                      <a:pt x="8" y="44"/>
                      <a:pt x="14" y="44"/>
                    </a:cubicBezTo>
                    <a:cubicBezTo>
                      <a:pt x="50" y="44"/>
                      <a:pt x="50" y="44"/>
                      <a:pt x="50" y="44"/>
                    </a:cubicBezTo>
                    <a:cubicBezTo>
                      <a:pt x="51" y="44"/>
                      <a:pt x="52" y="45"/>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1">
                <a:extLst>
                  <a:ext uri="{FF2B5EF4-FFF2-40B4-BE49-F238E27FC236}">
                    <a16:creationId xmlns:a16="http://schemas.microsoft.com/office/drawing/2014/main" id="{62B3901F-A8CF-4C31-837F-78602B3FF220}"/>
                  </a:ext>
                </a:extLst>
              </p:cNvPr>
              <p:cNvSpPr>
                <a:spLocks/>
              </p:cNvSpPr>
              <p:nvPr/>
            </p:nvSpPr>
            <p:spPr bwMode="auto">
              <a:xfrm>
                <a:off x="12434888" y="2670175"/>
                <a:ext cx="201613" cy="187325"/>
              </a:xfrm>
              <a:custGeom>
                <a:avLst/>
                <a:gdLst>
                  <a:gd name="T0" fmla="*/ 50 w 52"/>
                  <a:gd name="T1" fmla="*/ 48 h 48"/>
                  <a:gd name="T2" fmla="*/ 48 w 52"/>
                  <a:gd name="T3" fmla="*/ 46 h 48"/>
                  <a:gd name="T4" fmla="*/ 48 w 52"/>
                  <a:gd name="T5" fmla="*/ 14 h 48"/>
                  <a:gd name="T6" fmla="*/ 38 w 52"/>
                  <a:gd name="T7" fmla="*/ 4 h 48"/>
                  <a:gd name="T8" fmla="*/ 2 w 52"/>
                  <a:gd name="T9" fmla="*/ 4 h 48"/>
                  <a:gd name="T10" fmla="*/ 0 w 52"/>
                  <a:gd name="T11" fmla="*/ 2 h 48"/>
                  <a:gd name="T12" fmla="*/ 2 w 52"/>
                  <a:gd name="T13" fmla="*/ 0 h 48"/>
                  <a:gd name="T14" fmla="*/ 38 w 52"/>
                  <a:gd name="T15" fmla="*/ 0 h 48"/>
                  <a:gd name="T16" fmla="*/ 52 w 52"/>
                  <a:gd name="T17" fmla="*/ 1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49" y="48"/>
                      <a:pt x="48" y="47"/>
                      <a:pt x="48" y="46"/>
                    </a:cubicBezTo>
                    <a:cubicBezTo>
                      <a:pt x="48" y="14"/>
                      <a:pt x="48" y="14"/>
                      <a:pt x="48" y="14"/>
                    </a:cubicBezTo>
                    <a:cubicBezTo>
                      <a:pt x="48" y="8"/>
                      <a:pt x="44" y="4"/>
                      <a:pt x="38" y="4"/>
                    </a:cubicBezTo>
                    <a:cubicBezTo>
                      <a:pt x="2" y="4"/>
                      <a:pt x="2" y="4"/>
                      <a:pt x="2" y="4"/>
                    </a:cubicBezTo>
                    <a:cubicBezTo>
                      <a:pt x="1" y="4"/>
                      <a:pt x="0" y="3"/>
                      <a:pt x="0" y="2"/>
                    </a:cubicBezTo>
                    <a:cubicBezTo>
                      <a:pt x="0" y="1"/>
                      <a:pt x="1" y="0"/>
                      <a:pt x="2" y="0"/>
                    </a:cubicBezTo>
                    <a:cubicBezTo>
                      <a:pt x="38" y="0"/>
                      <a:pt x="38" y="0"/>
                      <a:pt x="38" y="0"/>
                    </a:cubicBezTo>
                    <a:cubicBezTo>
                      <a:pt x="46" y="0"/>
                      <a:pt x="52" y="6"/>
                      <a:pt x="52" y="14"/>
                    </a:cubicBezTo>
                    <a:cubicBezTo>
                      <a:pt x="52" y="46"/>
                      <a:pt x="52" y="46"/>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
                <a:extLst>
                  <a:ext uri="{FF2B5EF4-FFF2-40B4-BE49-F238E27FC236}">
                    <a16:creationId xmlns:a16="http://schemas.microsoft.com/office/drawing/2014/main" id="{7CE6880A-45D7-4ECB-B30E-5A1473CDEBCF}"/>
                  </a:ext>
                </a:extLst>
              </p:cNvPr>
              <p:cNvSpPr>
                <a:spLocks/>
              </p:cNvSpPr>
              <p:nvPr/>
            </p:nvSpPr>
            <p:spPr bwMode="auto">
              <a:xfrm>
                <a:off x="12311063" y="2763838"/>
                <a:ext cx="107950" cy="47625"/>
              </a:xfrm>
              <a:custGeom>
                <a:avLst/>
                <a:gdLst>
                  <a:gd name="T0" fmla="*/ 26 w 28"/>
                  <a:gd name="T1" fmla="*/ 12 h 12"/>
                  <a:gd name="T2" fmla="*/ 25 w 28"/>
                  <a:gd name="T3" fmla="*/ 12 h 12"/>
                  <a:gd name="T4" fmla="*/ 14 w 28"/>
                  <a:gd name="T5" fmla="*/ 4 h 12"/>
                  <a:gd name="T6" fmla="*/ 3 w 28"/>
                  <a:gd name="T7" fmla="*/ 12 h 12"/>
                  <a:gd name="T8" fmla="*/ 0 w 28"/>
                  <a:gd name="T9" fmla="*/ 11 h 12"/>
                  <a:gd name="T10" fmla="*/ 1 w 28"/>
                  <a:gd name="T11" fmla="*/ 8 h 12"/>
                  <a:gd name="T12" fmla="*/ 13 w 28"/>
                  <a:gd name="T13" fmla="*/ 0 h 12"/>
                  <a:gd name="T14" fmla="*/ 15 w 28"/>
                  <a:gd name="T15" fmla="*/ 0 h 12"/>
                  <a:gd name="T16" fmla="*/ 27 w 28"/>
                  <a:gd name="T17" fmla="*/ 8 h 12"/>
                  <a:gd name="T18" fmla="*/ 28 w 28"/>
                  <a:gd name="T19" fmla="*/ 11 h 12"/>
                  <a:gd name="T20" fmla="*/ 26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26" y="12"/>
                    </a:moveTo>
                    <a:cubicBezTo>
                      <a:pt x="26" y="12"/>
                      <a:pt x="25" y="12"/>
                      <a:pt x="25" y="12"/>
                    </a:cubicBezTo>
                    <a:cubicBezTo>
                      <a:pt x="14" y="4"/>
                      <a:pt x="14" y="4"/>
                      <a:pt x="14" y="4"/>
                    </a:cubicBezTo>
                    <a:cubicBezTo>
                      <a:pt x="3" y="12"/>
                      <a:pt x="3" y="12"/>
                      <a:pt x="3" y="12"/>
                    </a:cubicBezTo>
                    <a:cubicBezTo>
                      <a:pt x="2" y="12"/>
                      <a:pt x="1" y="12"/>
                      <a:pt x="0" y="11"/>
                    </a:cubicBezTo>
                    <a:cubicBezTo>
                      <a:pt x="0" y="10"/>
                      <a:pt x="0" y="9"/>
                      <a:pt x="1" y="8"/>
                    </a:cubicBezTo>
                    <a:cubicBezTo>
                      <a:pt x="13" y="0"/>
                      <a:pt x="13" y="0"/>
                      <a:pt x="13" y="0"/>
                    </a:cubicBezTo>
                    <a:cubicBezTo>
                      <a:pt x="14" y="0"/>
                      <a:pt x="14" y="0"/>
                      <a:pt x="15" y="0"/>
                    </a:cubicBezTo>
                    <a:cubicBezTo>
                      <a:pt x="27" y="8"/>
                      <a:pt x="27" y="8"/>
                      <a:pt x="27" y="8"/>
                    </a:cubicBezTo>
                    <a:cubicBezTo>
                      <a:pt x="28" y="9"/>
                      <a:pt x="28" y="10"/>
                      <a:pt x="28" y="11"/>
                    </a:cubicBezTo>
                    <a:cubicBezTo>
                      <a:pt x="27" y="12"/>
                      <a:pt x="27"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3">
                <a:extLst>
                  <a:ext uri="{FF2B5EF4-FFF2-40B4-BE49-F238E27FC236}">
                    <a16:creationId xmlns:a16="http://schemas.microsoft.com/office/drawing/2014/main" id="{3FEFC822-4176-4927-A12E-A14ABD47C447}"/>
                  </a:ext>
                </a:extLst>
              </p:cNvPr>
              <p:cNvSpPr>
                <a:spLocks/>
              </p:cNvSpPr>
              <p:nvPr/>
            </p:nvSpPr>
            <p:spPr bwMode="auto">
              <a:xfrm>
                <a:off x="12574588" y="2811463"/>
                <a:ext cx="107950" cy="46037"/>
              </a:xfrm>
              <a:custGeom>
                <a:avLst/>
                <a:gdLst>
                  <a:gd name="T0" fmla="*/ 14 w 28"/>
                  <a:gd name="T1" fmla="*/ 12 h 12"/>
                  <a:gd name="T2" fmla="*/ 13 w 28"/>
                  <a:gd name="T3" fmla="*/ 12 h 12"/>
                  <a:gd name="T4" fmla="*/ 1 w 28"/>
                  <a:gd name="T5" fmla="*/ 4 h 12"/>
                  <a:gd name="T6" fmla="*/ 0 w 28"/>
                  <a:gd name="T7" fmla="*/ 1 h 12"/>
                  <a:gd name="T8" fmla="*/ 3 w 28"/>
                  <a:gd name="T9" fmla="*/ 0 h 12"/>
                  <a:gd name="T10" fmla="*/ 14 w 28"/>
                  <a:gd name="T11" fmla="*/ 8 h 12"/>
                  <a:gd name="T12" fmla="*/ 25 w 28"/>
                  <a:gd name="T13" fmla="*/ 0 h 12"/>
                  <a:gd name="T14" fmla="*/ 28 w 28"/>
                  <a:gd name="T15" fmla="*/ 1 h 12"/>
                  <a:gd name="T16" fmla="*/ 27 w 28"/>
                  <a:gd name="T17" fmla="*/ 4 h 12"/>
                  <a:gd name="T18" fmla="*/ 15 w 28"/>
                  <a:gd name="T19" fmla="*/ 12 h 12"/>
                  <a:gd name="T20" fmla="*/ 14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14" y="12"/>
                    </a:moveTo>
                    <a:cubicBezTo>
                      <a:pt x="14" y="12"/>
                      <a:pt x="13" y="12"/>
                      <a:pt x="13" y="12"/>
                    </a:cubicBezTo>
                    <a:cubicBezTo>
                      <a:pt x="1" y="4"/>
                      <a:pt x="1" y="4"/>
                      <a:pt x="1" y="4"/>
                    </a:cubicBezTo>
                    <a:cubicBezTo>
                      <a:pt x="0" y="3"/>
                      <a:pt x="0" y="2"/>
                      <a:pt x="0" y="1"/>
                    </a:cubicBezTo>
                    <a:cubicBezTo>
                      <a:pt x="1" y="0"/>
                      <a:pt x="2" y="0"/>
                      <a:pt x="3" y="0"/>
                    </a:cubicBezTo>
                    <a:cubicBezTo>
                      <a:pt x="14" y="8"/>
                      <a:pt x="14" y="8"/>
                      <a:pt x="14" y="8"/>
                    </a:cubicBezTo>
                    <a:cubicBezTo>
                      <a:pt x="25" y="0"/>
                      <a:pt x="25" y="0"/>
                      <a:pt x="25" y="0"/>
                    </a:cubicBezTo>
                    <a:cubicBezTo>
                      <a:pt x="26" y="0"/>
                      <a:pt x="27" y="0"/>
                      <a:pt x="28" y="1"/>
                    </a:cubicBezTo>
                    <a:cubicBezTo>
                      <a:pt x="28" y="2"/>
                      <a:pt x="28" y="3"/>
                      <a:pt x="27" y="4"/>
                    </a:cubicBezTo>
                    <a:cubicBezTo>
                      <a:pt x="15" y="12"/>
                      <a:pt x="15" y="12"/>
                      <a:pt x="15" y="12"/>
                    </a:cubicBezTo>
                    <a:cubicBezTo>
                      <a:pt x="15" y="12"/>
                      <a:pt x="14" y="12"/>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2" name="TextBox 131">
            <a:extLst>
              <a:ext uri="{FF2B5EF4-FFF2-40B4-BE49-F238E27FC236}">
                <a16:creationId xmlns:a16="http://schemas.microsoft.com/office/drawing/2014/main" id="{11B23483-B257-4747-8D46-77014F837793}"/>
              </a:ext>
            </a:extLst>
          </p:cNvPr>
          <p:cNvSpPr txBox="1"/>
          <p:nvPr/>
        </p:nvSpPr>
        <p:spPr>
          <a:xfrm>
            <a:off x="1563793" y="1644238"/>
            <a:ext cx="4637531" cy="3663166"/>
          </a:xfrm>
          <a:prstGeom prst="rect">
            <a:avLst/>
          </a:prstGeom>
          <a:noFill/>
          <a:ln w="6350">
            <a:noFill/>
            <a:prstDash val="dash"/>
          </a:ln>
        </p:spPr>
        <p:txBody>
          <a:bodyPr wrap="square" lIns="0" tIns="0" rIns="0" bIns="0" rtlCol="0">
            <a:spAutoFit/>
          </a:bodyPr>
          <a:lstStyle/>
          <a:p>
            <a:r>
              <a:rPr lang="en-US" sz="1200" dirty="0">
                <a:latin typeface="Arial Black" panose="020B0A04020102020204" pitchFamily="34" charset="0"/>
              </a:rPr>
              <a:t>Video-Sharing Platform: </a:t>
            </a:r>
            <a:r>
              <a:rPr lang="en-US" sz="1400" dirty="0"/>
              <a:t>YouTube is a popular video-sharing platform where users can upload, share, and view a wide variety of videos.</a:t>
            </a:r>
          </a:p>
          <a:p>
            <a:endParaRPr lang="en-US" sz="1400" dirty="0"/>
          </a:p>
          <a:p>
            <a:r>
              <a:rPr lang="en-US" sz="1200" dirty="0">
                <a:latin typeface="Arial Black" panose="020B0A04020102020204" pitchFamily="34" charset="0"/>
              </a:rPr>
              <a:t>Global Reach: </a:t>
            </a:r>
            <a:r>
              <a:rPr lang="en-US" sz="1400" dirty="0"/>
              <a:t>YouTube has a global audience, allowing content creators to reach viewers worldwide and facilitating cultural exchange through shared content.</a:t>
            </a:r>
          </a:p>
          <a:p>
            <a:endParaRPr lang="en-US" sz="1400" dirty="0"/>
          </a:p>
          <a:p>
            <a:r>
              <a:rPr lang="en-US" sz="1200" dirty="0">
                <a:latin typeface="Arial Black" panose="020B0A04020102020204" pitchFamily="34" charset="0"/>
              </a:rPr>
              <a:t>User Engagement: </a:t>
            </a:r>
            <a:r>
              <a:rPr lang="en-US" sz="1400" dirty="0"/>
              <a:t>Viewers can engage with videos by liking, disliking, commenting, and subscribing to channels, fostering a dynamic and interactive community.</a:t>
            </a:r>
          </a:p>
          <a:p>
            <a:endParaRPr lang="en-US" sz="1400" dirty="0"/>
          </a:p>
          <a:p>
            <a:r>
              <a:rPr lang="en-US" sz="1400" b="1" dirty="0"/>
              <a:t>Additionally</a:t>
            </a:r>
            <a:r>
              <a:rPr lang="en-US" sz="1400" dirty="0"/>
              <a:t>, users can access information about content creators, exploring details such as their channel information, upload history, and any accolades or recognitions they have received.</a:t>
            </a:r>
          </a:p>
          <a:p>
            <a:r>
              <a:rPr lang="en-US" sz="1400" dirty="0"/>
              <a:t>YouTube is available for both mobile and desktop users.</a:t>
            </a:r>
          </a:p>
        </p:txBody>
      </p:sp>
      <p:grpSp>
        <p:nvGrpSpPr>
          <p:cNvPr id="14" name="Group 13">
            <a:extLst>
              <a:ext uri="{FF2B5EF4-FFF2-40B4-BE49-F238E27FC236}">
                <a16:creationId xmlns:a16="http://schemas.microsoft.com/office/drawing/2014/main" id="{93245174-F79B-4E47-B9A4-C442DD035197}"/>
              </a:ext>
            </a:extLst>
          </p:cNvPr>
          <p:cNvGrpSpPr/>
          <p:nvPr/>
        </p:nvGrpSpPr>
        <p:grpSpPr>
          <a:xfrm>
            <a:off x="7695017" y="3528488"/>
            <a:ext cx="2730886" cy="1510186"/>
            <a:chOff x="9256787" y="3123511"/>
            <a:chExt cx="2730886" cy="1510186"/>
          </a:xfrm>
        </p:grpSpPr>
        <p:pic>
          <p:nvPicPr>
            <p:cNvPr id="143" name="Picture 142">
              <a:extLst>
                <a:ext uri="{FF2B5EF4-FFF2-40B4-BE49-F238E27FC236}">
                  <a16:creationId xmlns:a16="http://schemas.microsoft.com/office/drawing/2014/main" id="{BC9E0ACD-0713-4370-B868-CB1B7DE57FB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8492" b="8492"/>
            <a:stretch/>
          </p:blipFill>
          <p:spPr>
            <a:xfrm>
              <a:off x="9256787" y="3123511"/>
              <a:ext cx="2730886" cy="1510186"/>
            </a:xfrm>
            <a:prstGeom prst="roundRect">
              <a:avLst>
                <a:gd name="adj" fmla="val 32047"/>
              </a:avLst>
            </a:prstGeom>
            <a:solidFill>
              <a:srgbClr val="090E21"/>
            </a:solidFill>
            <a:effectLst>
              <a:outerShdw blurRad="101600" dist="38100" dir="5400000" algn="t" rotWithShape="0">
                <a:prstClr val="black">
                  <a:alpha val="40000"/>
                </a:prstClr>
              </a:outerShdw>
            </a:effectLst>
            <a:scene3d>
              <a:camera prst="orthographicFront"/>
              <a:lightRig rig="threePt" dir="t"/>
            </a:scene3d>
            <a:sp3d>
              <a:bevelT w="152400" h="50800" prst="softRound"/>
            </a:sp3d>
          </p:spPr>
        </p:pic>
        <p:grpSp>
          <p:nvGrpSpPr>
            <p:cNvPr id="145" name="Group 144">
              <a:extLst>
                <a:ext uri="{FF2B5EF4-FFF2-40B4-BE49-F238E27FC236}">
                  <a16:creationId xmlns:a16="http://schemas.microsoft.com/office/drawing/2014/main" id="{5C4D452B-80C4-40A5-BDA4-28E8CBE74E69}"/>
                </a:ext>
              </a:extLst>
            </p:cNvPr>
            <p:cNvGrpSpPr/>
            <p:nvPr/>
          </p:nvGrpSpPr>
          <p:grpSpPr>
            <a:xfrm>
              <a:off x="9928303" y="3757700"/>
              <a:ext cx="1513529" cy="247650"/>
              <a:chOff x="8617366" y="1865242"/>
              <a:chExt cx="1513529" cy="247650"/>
            </a:xfrm>
            <a:solidFill>
              <a:schemeClr val="bg1"/>
            </a:solidFill>
          </p:grpSpPr>
          <p:grpSp>
            <p:nvGrpSpPr>
              <p:cNvPr id="146" name="Group 145">
                <a:extLst>
                  <a:ext uri="{FF2B5EF4-FFF2-40B4-BE49-F238E27FC236}">
                    <a16:creationId xmlns:a16="http://schemas.microsoft.com/office/drawing/2014/main" id="{E8246AA4-5C01-4E71-B5B3-472FDEFEE9A1}"/>
                  </a:ext>
                </a:extLst>
              </p:cNvPr>
              <p:cNvGrpSpPr/>
              <p:nvPr/>
            </p:nvGrpSpPr>
            <p:grpSpPr>
              <a:xfrm>
                <a:off x="9257317" y="1865242"/>
                <a:ext cx="249238" cy="247650"/>
                <a:chOff x="12460288" y="1844676"/>
                <a:chExt cx="249238" cy="247650"/>
              </a:xfrm>
              <a:grpFill/>
            </p:grpSpPr>
            <p:sp>
              <p:nvSpPr>
                <p:cNvPr id="154" name="Freeform 100">
                  <a:extLst>
                    <a:ext uri="{FF2B5EF4-FFF2-40B4-BE49-F238E27FC236}">
                      <a16:creationId xmlns:a16="http://schemas.microsoft.com/office/drawing/2014/main" id="{CA2DFFC5-99BB-43E4-9550-D904DBEBE62E}"/>
                    </a:ext>
                  </a:extLst>
                </p:cNvPr>
                <p:cNvSpPr>
                  <a:spLocks noEditPoints="1"/>
                </p:cNvSpPr>
                <p:nvPr/>
              </p:nvSpPr>
              <p:spPr bwMode="auto">
                <a:xfrm>
                  <a:off x="12460288" y="1844676"/>
                  <a:ext cx="249238" cy="24765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4 h 64"/>
                    <a:gd name="T12" fmla="*/ 4 w 64"/>
                    <a:gd name="T13" fmla="*/ 32 h 64"/>
                    <a:gd name="T14" fmla="*/ 32 w 64"/>
                    <a:gd name="T15" fmla="*/ 60 h 64"/>
                    <a:gd name="T16" fmla="*/ 60 w 64"/>
                    <a:gd name="T17" fmla="*/ 32 h 64"/>
                    <a:gd name="T18" fmla="*/ 32 w 6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4"/>
                      </a:moveTo>
                      <a:cubicBezTo>
                        <a:pt x="17" y="4"/>
                        <a:pt x="4" y="17"/>
                        <a:pt x="4" y="32"/>
                      </a:cubicBezTo>
                      <a:cubicBezTo>
                        <a:pt x="4" y="47"/>
                        <a:pt x="17" y="60"/>
                        <a:pt x="32" y="60"/>
                      </a:cubicBezTo>
                      <a:cubicBezTo>
                        <a:pt x="47" y="60"/>
                        <a:pt x="60" y="47"/>
                        <a:pt x="60" y="32"/>
                      </a:cubicBezTo>
                      <a:cubicBezTo>
                        <a:pt x="60" y="17"/>
                        <a:pt x="47"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01">
                  <a:extLst>
                    <a:ext uri="{FF2B5EF4-FFF2-40B4-BE49-F238E27FC236}">
                      <a16:creationId xmlns:a16="http://schemas.microsoft.com/office/drawing/2014/main" id="{6D23C2FC-739B-4568-8472-93EB5107B499}"/>
                    </a:ext>
                  </a:extLst>
                </p:cNvPr>
                <p:cNvSpPr>
                  <a:spLocks noEditPoints="1"/>
                </p:cNvSpPr>
                <p:nvPr/>
              </p:nvSpPr>
              <p:spPr bwMode="auto">
                <a:xfrm>
                  <a:off x="12538075" y="1906588"/>
                  <a:ext cx="117475" cy="123825"/>
                </a:xfrm>
                <a:custGeom>
                  <a:avLst/>
                  <a:gdLst>
                    <a:gd name="T0" fmla="*/ 2 w 30"/>
                    <a:gd name="T1" fmla="*/ 32 h 32"/>
                    <a:gd name="T2" fmla="*/ 1 w 30"/>
                    <a:gd name="T3" fmla="*/ 32 h 32"/>
                    <a:gd name="T4" fmla="*/ 0 w 30"/>
                    <a:gd name="T5" fmla="*/ 30 h 32"/>
                    <a:gd name="T6" fmla="*/ 0 w 30"/>
                    <a:gd name="T7" fmla="*/ 2 h 32"/>
                    <a:gd name="T8" fmla="*/ 1 w 30"/>
                    <a:gd name="T9" fmla="*/ 0 h 32"/>
                    <a:gd name="T10" fmla="*/ 3 w 30"/>
                    <a:gd name="T11" fmla="*/ 0 h 32"/>
                    <a:gd name="T12" fmla="*/ 29 w 30"/>
                    <a:gd name="T13" fmla="*/ 14 h 32"/>
                    <a:gd name="T14" fmla="*/ 30 w 30"/>
                    <a:gd name="T15" fmla="*/ 16 h 32"/>
                    <a:gd name="T16" fmla="*/ 29 w 30"/>
                    <a:gd name="T17" fmla="*/ 18 h 32"/>
                    <a:gd name="T18" fmla="*/ 3 w 30"/>
                    <a:gd name="T19" fmla="*/ 32 h 32"/>
                    <a:gd name="T20" fmla="*/ 2 w 30"/>
                    <a:gd name="T21" fmla="*/ 32 h 32"/>
                    <a:gd name="T22" fmla="*/ 4 w 30"/>
                    <a:gd name="T23" fmla="*/ 5 h 32"/>
                    <a:gd name="T24" fmla="*/ 4 w 30"/>
                    <a:gd name="T25" fmla="*/ 27 h 32"/>
                    <a:gd name="T26" fmla="*/ 24 w 30"/>
                    <a:gd name="T27" fmla="*/ 16 h 32"/>
                    <a:gd name="T28" fmla="*/ 4 w 30"/>
                    <a:gd name="T2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2">
                      <a:moveTo>
                        <a:pt x="2" y="32"/>
                      </a:moveTo>
                      <a:cubicBezTo>
                        <a:pt x="2" y="32"/>
                        <a:pt x="1" y="32"/>
                        <a:pt x="1" y="32"/>
                      </a:cubicBezTo>
                      <a:cubicBezTo>
                        <a:pt x="0" y="31"/>
                        <a:pt x="0" y="31"/>
                        <a:pt x="0" y="30"/>
                      </a:cubicBezTo>
                      <a:cubicBezTo>
                        <a:pt x="0" y="2"/>
                        <a:pt x="0" y="2"/>
                        <a:pt x="0" y="2"/>
                      </a:cubicBezTo>
                      <a:cubicBezTo>
                        <a:pt x="0" y="1"/>
                        <a:pt x="0" y="1"/>
                        <a:pt x="1" y="0"/>
                      </a:cubicBezTo>
                      <a:cubicBezTo>
                        <a:pt x="2" y="0"/>
                        <a:pt x="2" y="0"/>
                        <a:pt x="3" y="0"/>
                      </a:cubicBezTo>
                      <a:cubicBezTo>
                        <a:pt x="29" y="14"/>
                        <a:pt x="29" y="14"/>
                        <a:pt x="29" y="14"/>
                      </a:cubicBezTo>
                      <a:cubicBezTo>
                        <a:pt x="29" y="15"/>
                        <a:pt x="30" y="15"/>
                        <a:pt x="30" y="16"/>
                      </a:cubicBezTo>
                      <a:cubicBezTo>
                        <a:pt x="30" y="17"/>
                        <a:pt x="29" y="17"/>
                        <a:pt x="29" y="18"/>
                      </a:cubicBezTo>
                      <a:cubicBezTo>
                        <a:pt x="3" y="32"/>
                        <a:pt x="3" y="32"/>
                        <a:pt x="3" y="32"/>
                      </a:cubicBezTo>
                      <a:cubicBezTo>
                        <a:pt x="3" y="32"/>
                        <a:pt x="2" y="32"/>
                        <a:pt x="2" y="32"/>
                      </a:cubicBezTo>
                      <a:close/>
                      <a:moveTo>
                        <a:pt x="4" y="5"/>
                      </a:moveTo>
                      <a:cubicBezTo>
                        <a:pt x="4" y="27"/>
                        <a:pt x="4" y="27"/>
                        <a:pt x="4" y="27"/>
                      </a:cubicBezTo>
                      <a:cubicBezTo>
                        <a:pt x="24" y="16"/>
                        <a:pt x="24" y="16"/>
                        <a:pt x="24" y="1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7" name="Freeform 106">
                <a:extLst>
                  <a:ext uri="{FF2B5EF4-FFF2-40B4-BE49-F238E27FC236}">
                    <a16:creationId xmlns:a16="http://schemas.microsoft.com/office/drawing/2014/main" id="{C0A677A2-A1DA-4B9F-8599-DE6C73DF7E37}"/>
                  </a:ext>
                </a:extLst>
              </p:cNvPr>
              <p:cNvSpPr>
                <a:spLocks noEditPoints="1"/>
              </p:cNvSpPr>
              <p:nvPr/>
            </p:nvSpPr>
            <p:spPr bwMode="auto">
              <a:xfrm>
                <a:off x="9991347" y="1924660"/>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a:extLst>
                  <a:ext uri="{FF2B5EF4-FFF2-40B4-BE49-F238E27FC236}">
                    <a16:creationId xmlns:a16="http://schemas.microsoft.com/office/drawing/2014/main" id="{248E74A6-072E-47D6-96D5-10B54FBB6ABA}"/>
                  </a:ext>
                </a:extLst>
              </p:cNvPr>
              <p:cNvGrpSpPr/>
              <p:nvPr/>
            </p:nvGrpSpPr>
            <p:grpSpPr>
              <a:xfrm>
                <a:off x="8617366" y="1930385"/>
                <a:ext cx="155159" cy="117365"/>
                <a:chOff x="12311063" y="2670175"/>
                <a:chExt cx="371475" cy="280988"/>
              </a:xfrm>
              <a:grpFill/>
            </p:grpSpPr>
            <p:sp>
              <p:nvSpPr>
                <p:cNvPr id="149" name="Freeform 110">
                  <a:extLst>
                    <a:ext uri="{FF2B5EF4-FFF2-40B4-BE49-F238E27FC236}">
                      <a16:creationId xmlns:a16="http://schemas.microsoft.com/office/drawing/2014/main" id="{65896DC3-DE3F-4F8C-82E1-65EF3C973F70}"/>
                    </a:ext>
                  </a:extLst>
                </p:cNvPr>
                <p:cNvSpPr>
                  <a:spLocks/>
                </p:cNvSpPr>
                <p:nvPr/>
              </p:nvSpPr>
              <p:spPr bwMode="auto">
                <a:xfrm>
                  <a:off x="12357101" y="2763838"/>
                  <a:ext cx="201613" cy="187325"/>
                </a:xfrm>
                <a:custGeom>
                  <a:avLst/>
                  <a:gdLst>
                    <a:gd name="T0" fmla="*/ 50 w 52"/>
                    <a:gd name="T1" fmla="*/ 48 h 48"/>
                    <a:gd name="T2" fmla="*/ 14 w 52"/>
                    <a:gd name="T3" fmla="*/ 48 h 48"/>
                    <a:gd name="T4" fmla="*/ 0 w 52"/>
                    <a:gd name="T5" fmla="*/ 34 h 48"/>
                    <a:gd name="T6" fmla="*/ 0 w 52"/>
                    <a:gd name="T7" fmla="*/ 2 h 48"/>
                    <a:gd name="T8" fmla="*/ 2 w 52"/>
                    <a:gd name="T9" fmla="*/ 0 h 48"/>
                    <a:gd name="T10" fmla="*/ 4 w 52"/>
                    <a:gd name="T11" fmla="*/ 2 h 48"/>
                    <a:gd name="T12" fmla="*/ 4 w 52"/>
                    <a:gd name="T13" fmla="*/ 34 h 48"/>
                    <a:gd name="T14" fmla="*/ 14 w 52"/>
                    <a:gd name="T15" fmla="*/ 44 h 48"/>
                    <a:gd name="T16" fmla="*/ 50 w 52"/>
                    <a:gd name="T17" fmla="*/ 4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14" y="48"/>
                        <a:pt x="14" y="48"/>
                        <a:pt x="14" y="48"/>
                      </a:cubicBezTo>
                      <a:cubicBezTo>
                        <a:pt x="6" y="48"/>
                        <a:pt x="0" y="42"/>
                        <a:pt x="0" y="34"/>
                      </a:cubicBezTo>
                      <a:cubicBezTo>
                        <a:pt x="0" y="2"/>
                        <a:pt x="0" y="2"/>
                        <a:pt x="0" y="2"/>
                      </a:cubicBezTo>
                      <a:cubicBezTo>
                        <a:pt x="0" y="1"/>
                        <a:pt x="1" y="0"/>
                        <a:pt x="2" y="0"/>
                      </a:cubicBezTo>
                      <a:cubicBezTo>
                        <a:pt x="3" y="0"/>
                        <a:pt x="4" y="1"/>
                        <a:pt x="4" y="2"/>
                      </a:cubicBezTo>
                      <a:cubicBezTo>
                        <a:pt x="4" y="34"/>
                        <a:pt x="4" y="34"/>
                        <a:pt x="4" y="34"/>
                      </a:cubicBezTo>
                      <a:cubicBezTo>
                        <a:pt x="4" y="40"/>
                        <a:pt x="8" y="44"/>
                        <a:pt x="14" y="44"/>
                      </a:cubicBezTo>
                      <a:cubicBezTo>
                        <a:pt x="50" y="44"/>
                        <a:pt x="50" y="44"/>
                        <a:pt x="50" y="44"/>
                      </a:cubicBezTo>
                      <a:cubicBezTo>
                        <a:pt x="51" y="44"/>
                        <a:pt x="52" y="45"/>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1">
                  <a:extLst>
                    <a:ext uri="{FF2B5EF4-FFF2-40B4-BE49-F238E27FC236}">
                      <a16:creationId xmlns:a16="http://schemas.microsoft.com/office/drawing/2014/main" id="{4B01F7CE-6EB9-48C0-BAB8-004D866890E5}"/>
                    </a:ext>
                  </a:extLst>
                </p:cNvPr>
                <p:cNvSpPr>
                  <a:spLocks/>
                </p:cNvSpPr>
                <p:nvPr/>
              </p:nvSpPr>
              <p:spPr bwMode="auto">
                <a:xfrm>
                  <a:off x="12434888" y="2670175"/>
                  <a:ext cx="201613" cy="187325"/>
                </a:xfrm>
                <a:custGeom>
                  <a:avLst/>
                  <a:gdLst>
                    <a:gd name="T0" fmla="*/ 50 w 52"/>
                    <a:gd name="T1" fmla="*/ 48 h 48"/>
                    <a:gd name="T2" fmla="*/ 48 w 52"/>
                    <a:gd name="T3" fmla="*/ 46 h 48"/>
                    <a:gd name="T4" fmla="*/ 48 w 52"/>
                    <a:gd name="T5" fmla="*/ 14 h 48"/>
                    <a:gd name="T6" fmla="*/ 38 w 52"/>
                    <a:gd name="T7" fmla="*/ 4 h 48"/>
                    <a:gd name="T8" fmla="*/ 2 w 52"/>
                    <a:gd name="T9" fmla="*/ 4 h 48"/>
                    <a:gd name="T10" fmla="*/ 0 w 52"/>
                    <a:gd name="T11" fmla="*/ 2 h 48"/>
                    <a:gd name="T12" fmla="*/ 2 w 52"/>
                    <a:gd name="T13" fmla="*/ 0 h 48"/>
                    <a:gd name="T14" fmla="*/ 38 w 52"/>
                    <a:gd name="T15" fmla="*/ 0 h 48"/>
                    <a:gd name="T16" fmla="*/ 52 w 52"/>
                    <a:gd name="T17" fmla="*/ 1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49" y="48"/>
                        <a:pt x="48" y="47"/>
                        <a:pt x="48" y="46"/>
                      </a:cubicBezTo>
                      <a:cubicBezTo>
                        <a:pt x="48" y="14"/>
                        <a:pt x="48" y="14"/>
                        <a:pt x="48" y="14"/>
                      </a:cubicBezTo>
                      <a:cubicBezTo>
                        <a:pt x="48" y="8"/>
                        <a:pt x="44" y="4"/>
                        <a:pt x="38" y="4"/>
                      </a:cubicBezTo>
                      <a:cubicBezTo>
                        <a:pt x="2" y="4"/>
                        <a:pt x="2" y="4"/>
                        <a:pt x="2" y="4"/>
                      </a:cubicBezTo>
                      <a:cubicBezTo>
                        <a:pt x="1" y="4"/>
                        <a:pt x="0" y="3"/>
                        <a:pt x="0" y="2"/>
                      </a:cubicBezTo>
                      <a:cubicBezTo>
                        <a:pt x="0" y="1"/>
                        <a:pt x="1" y="0"/>
                        <a:pt x="2" y="0"/>
                      </a:cubicBezTo>
                      <a:cubicBezTo>
                        <a:pt x="38" y="0"/>
                        <a:pt x="38" y="0"/>
                        <a:pt x="38" y="0"/>
                      </a:cubicBezTo>
                      <a:cubicBezTo>
                        <a:pt x="46" y="0"/>
                        <a:pt x="52" y="6"/>
                        <a:pt x="52" y="14"/>
                      </a:cubicBezTo>
                      <a:cubicBezTo>
                        <a:pt x="52" y="46"/>
                        <a:pt x="52" y="46"/>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2">
                  <a:extLst>
                    <a:ext uri="{FF2B5EF4-FFF2-40B4-BE49-F238E27FC236}">
                      <a16:creationId xmlns:a16="http://schemas.microsoft.com/office/drawing/2014/main" id="{DB8D3BFB-6F1D-48CF-8D68-3A005B3599DD}"/>
                    </a:ext>
                  </a:extLst>
                </p:cNvPr>
                <p:cNvSpPr>
                  <a:spLocks/>
                </p:cNvSpPr>
                <p:nvPr/>
              </p:nvSpPr>
              <p:spPr bwMode="auto">
                <a:xfrm>
                  <a:off x="12311063" y="2763838"/>
                  <a:ext cx="107950" cy="47625"/>
                </a:xfrm>
                <a:custGeom>
                  <a:avLst/>
                  <a:gdLst>
                    <a:gd name="T0" fmla="*/ 26 w 28"/>
                    <a:gd name="T1" fmla="*/ 12 h 12"/>
                    <a:gd name="T2" fmla="*/ 25 w 28"/>
                    <a:gd name="T3" fmla="*/ 12 h 12"/>
                    <a:gd name="T4" fmla="*/ 14 w 28"/>
                    <a:gd name="T5" fmla="*/ 4 h 12"/>
                    <a:gd name="T6" fmla="*/ 3 w 28"/>
                    <a:gd name="T7" fmla="*/ 12 h 12"/>
                    <a:gd name="T8" fmla="*/ 0 w 28"/>
                    <a:gd name="T9" fmla="*/ 11 h 12"/>
                    <a:gd name="T10" fmla="*/ 1 w 28"/>
                    <a:gd name="T11" fmla="*/ 8 h 12"/>
                    <a:gd name="T12" fmla="*/ 13 w 28"/>
                    <a:gd name="T13" fmla="*/ 0 h 12"/>
                    <a:gd name="T14" fmla="*/ 15 w 28"/>
                    <a:gd name="T15" fmla="*/ 0 h 12"/>
                    <a:gd name="T16" fmla="*/ 27 w 28"/>
                    <a:gd name="T17" fmla="*/ 8 h 12"/>
                    <a:gd name="T18" fmla="*/ 28 w 28"/>
                    <a:gd name="T19" fmla="*/ 11 h 12"/>
                    <a:gd name="T20" fmla="*/ 26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26" y="12"/>
                      </a:moveTo>
                      <a:cubicBezTo>
                        <a:pt x="26" y="12"/>
                        <a:pt x="25" y="12"/>
                        <a:pt x="25" y="12"/>
                      </a:cubicBezTo>
                      <a:cubicBezTo>
                        <a:pt x="14" y="4"/>
                        <a:pt x="14" y="4"/>
                        <a:pt x="14" y="4"/>
                      </a:cubicBezTo>
                      <a:cubicBezTo>
                        <a:pt x="3" y="12"/>
                        <a:pt x="3" y="12"/>
                        <a:pt x="3" y="12"/>
                      </a:cubicBezTo>
                      <a:cubicBezTo>
                        <a:pt x="2" y="12"/>
                        <a:pt x="1" y="12"/>
                        <a:pt x="0" y="11"/>
                      </a:cubicBezTo>
                      <a:cubicBezTo>
                        <a:pt x="0" y="10"/>
                        <a:pt x="0" y="9"/>
                        <a:pt x="1" y="8"/>
                      </a:cubicBezTo>
                      <a:cubicBezTo>
                        <a:pt x="13" y="0"/>
                        <a:pt x="13" y="0"/>
                        <a:pt x="13" y="0"/>
                      </a:cubicBezTo>
                      <a:cubicBezTo>
                        <a:pt x="14" y="0"/>
                        <a:pt x="14" y="0"/>
                        <a:pt x="15" y="0"/>
                      </a:cubicBezTo>
                      <a:cubicBezTo>
                        <a:pt x="27" y="8"/>
                        <a:pt x="27" y="8"/>
                        <a:pt x="27" y="8"/>
                      </a:cubicBezTo>
                      <a:cubicBezTo>
                        <a:pt x="28" y="9"/>
                        <a:pt x="28" y="10"/>
                        <a:pt x="28" y="11"/>
                      </a:cubicBezTo>
                      <a:cubicBezTo>
                        <a:pt x="27" y="12"/>
                        <a:pt x="27"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3">
                  <a:extLst>
                    <a:ext uri="{FF2B5EF4-FFF2-40B4-BE49-F238E27FC236}">
                      <a16:creationId xmlns:a16="http://schemas.microsoft.com/office/drawing/2014/main" id="{07C69AE7-A896-407E-916A-32FC6C39E431}"/>
                    </a:ext>
                  </a:extLst>
                </p:cNvPr>
                <p:cNvSpPr>
                  <a:spLocks/>
                </p:cNvSpPr>
                <p:nvPr/>
              </p:nvSpPr>
              <p:spPr bwMode="auto">
                <a:xfrm>
                  <a:off x="12574588" y="2811463"/>
                  <a:ext cx="107950" cy="46037"/>
                </a:xfrm>
                <a:custGeom>
                  <a:avLst/>
                  <a:gdLst>
                    <a:gd name="T0" fmla="*/ 14 w 28"/>
                    <a:gd name="T1" fmla="*/ 12 h 12"/>
                    <a:gd name="T2" fmla="*/ 13 w 28"/>
                    <a:gd name="T3" fmla="*/ 12 h 12"/>
                    <a:gd name="T4" fmla="*/ 1 w 28"/>
                    <a:gd name="T5" fmla="*/ 4 h 12"/>
                    <a:gd name="T6" fmla="*/ 0 w 28"/>
                    <a:gd name="T7" fmla="*/ 1 h 12"/>
                    <a:gd name="T8" fmla="*/ 3 w 28"/>
                    <a:gd name="T9" fmla="*/ 0 h 12"/>
                    <a:gd name="T10" fmla="*/ 14 w 28"/>
                    <a:gd name="T11" fmla="*/ 8 h 12"/>
                    <a:gd name="T12" fmla="*/ 25 w 28"/>
                    <a:gd name="T13" fmla="*/ 0 h 12"/>
                    <a:gd name="T14" fmla="*/ 28 w 28"/>
                    <a:gd name="T15" fmla="*/ 1 h 12"/>
                    <a:gd name="T16" fmla="*/ 27 w 28"/>
                    <a:gd name="T17" fmla="*/ 4 h 12"/>
                    <a:gd name="T18" fmla="*/ 15 w 28"/>
                    <a:gd name="T19" fmla="*/ 12 h 12"/>
                    <a:gd name="T20" fmla="*/ 14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14" y="12"/>
                      </a:moveTo>
                      <a:cubicBezTo>
                        <a:pt x="14" y="12"/>
                        <a:pt x="13" y="12"/>
                        <a:pt x="13" y="12"/>
                      </a:cubicBezTo>
                      <a:cubicBezTo>
                        <a:pt x="1" y="4"/>
                        <a:pt x="1" y="4"/>
                        <a:pt x="1" y="4"/>
                      </a:cubicBezTo>
                      <a:cubicBezTo>
                        <a:pt x="0" y="3"/>
                        <a:pt x="0" y="2"/>
                        <a:pt x="0" y="1"/>
                      </a:cubicBezTo>
                      <a:cubicBezTo>
                        <a:pt x="1" y="0"/>
                        <a:pt x="2" y="0"/>
                        <a:pt x="3" y="0"/>
                      </a:cubicBezTo>
                      <a:cubicBezTo>
                        <a:pt x="14" y="8"/>
                        <a:pt x="14" y="8"/>
                        <a:pt x="14" y="8"/>
                      </a:cubicBezTo>
                      <a:cubicBezTo>
                        <a:pt x="25" y="0"/>
                        <a:pt x="25" y="0"/>
                        <a:pt x="25" y="0"/>
                      </a:cubicBezTo>
                      <a:cubicBezTo>
                        <a:pt x="26" y="0"/>
                        <a:pt x="27" y="0"/>
                        <a:pt x="28" y="1"/>
                      </a:cubicBezTo>
                      <a:cubicBezTo>
                        <a:pt x="28" y="2"/>
                        <a:pt x="28" y="3"/>
                        <a:pt x="27" y="4"/>
                      </a:cubicBezTo>
                      <a:cubicBezTo>
                        <a:pt x="15" y="12"/>
                        <a:pt x="15" y="12"/>
                        <a:pt x="15" y="12"/>
                      </a:cubicBezTo>
                      <a:cubicBezTo>
                        <a:pt x="15" y="12"/>
                        <a:pt x="14" y="12"/>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60" name="Straight Connector 159">
            <a:extLst>
              <a:ext uri="{FF2B5EF4-FFF2-40B4-BE49-F238E27FC236}">
                <a16:creationId xmlns:a16="http://schemas.microsoft.com/office/drawing/2014/main" id="{413C18B3-F57D-4F44-A076-188EE83B470B}"/>
              </a:ext>
            </a:extLst>
          </p:cNvPr>
          <p:cNvCxnSpPr>
            <a:cxnSpLocks/>
          </p:cNvCxnSpPr>
          <p:nvPr/>
        </p:nvCxnSpPr>
        <p:spPr>
          <a:xfrm>
            <a:off x="2004925" y="349342"/>
            <a:ext cx="7839075"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99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8BC80A0-9718-4704-A6F8-7F095C3899FA}"/>
              </a:ext>
            </a:extLst>
          </p:cNvPr>
          <p:cNvSpPr txBox="1"/>
          <p:nvPr/>
        </p:nvSpPr>
        <p:spPr>
          <a:xfrm>
            <a:off x="1083335" y="1099751"/>
            <a:ext cx="2351903" cy="1107996"/>
          </a:xfrm>
          <a:prstGeom prst="rect">
            <a:avLst/>
          </a:prstGeom>
          <a:noFill/>
        </p:spPr>
        <p:txBody>
          <a:bodyPr wrap="square" lIns="0" tIns="0" rIns="0" bIns="0" rtlCol="0">
            <a:spAutoFit/>
          </a:bodyPr>
          <a:lstStyle/>
          <a:p>
            <a:r>
              <a:rPr lang="en-US" sz="3600" b="1" dirty="0">
                <a:latin typeface="Bauhaus 93" panose="04030905020B02020C02" pitchFamily="82" charset="0"/>
              </a:rPr>
              <a:t>Dashboard</a:t>
            </a:r>
            <a:r>
              <a:rPr lang="en-US" sz="3600" b="1" dirty="0">
                <a:latin typeface="+mj-lt"/>
              </a:rPr>
              <a:t> </a:t>
            </a:r>
            <a:r>
              <a:rPr lang="en-US" sz="3600" b="1" dirty="0">
                <a:latin typeface="Bauhaus 93" panose="04030905020B02020C02" pitchFamily="82" charset="0"/>
              </a:rPr>
              <a:t>Overview</a:t>
            </a:r>
          </a:p>
        </p:txBody>
      </p:sp>
      <p:grpSp>
        <p:nvGrpSpPr>
          <p:cNvPr id="115" name="Group 114">
            <a:extLst>
              <a:ext uri="{FF2B5EF4-FFF2-40B4-BE49-F238E27FC236}">
                <a16:creationId xmlns:a16="http://schemas.microsoft.com/office/drawing/2014/main" id="{EAF5AEEF-D1CD-44A5-90FD-81E1A589A454}"/>
              </a:ext>
            </a:extLst>
          </p:cNvPr>
          <p:cNvGrpSpPr/>
          <p:nvPr/>
        </p:nvGrpSpPr>
        <p:grpSpPr>
          <a:xfrm>
            <a:off x="1083335" y="324769"/>
            <a:ext cx="602457" cy="57150"/>
            <a:chOff x="10806101" y="5722143"/>
            <a:chExt cx="602457" cy="57150"/>
          </a:xfrm>
        </p:grpSpPr>
        <p:sp>
          <p:nvSpPr>
            <p:cNvPr id="116" name="Oval 115">
              <a:extLst>
                <a:ext uri="{FF2B5EF4-FFF2-40B4-BE49-F238E27FC236}">
                  <a16:creationId xmlns:a16="http://schemas.microsoft.com/office/drawing/2014/main" id="{886D5364-6813-46FC-AB1F-36C6D80875A0}"/>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Oval 117">
              <a:extLst>
                <a:ext uri="{FF2B5EF4-FFF2-40B4-BE49-F238E27FC236}">
                  <a16:creationId xmlns:a16="http://schemas.microsoft.com/office/drawing/2014/main" id="{0CF49D4F-B83E-4D0B-9E29-855FC12C8247}"/>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Oval 118">
              <a:extLst>
                <a:ext uri="{FF2B5EF4-FFF2-40B4-BE49-F238E27FC236}">
                  <a16:creationId xmlns:a16="http://schemas.microsoft.com/office/drawing/2014/main" id="{BCB5CC74-8A09-40F9-A0DB-F92ADDEB1464}"/>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Oval 119">
              <a:extLst>
                <a:ext uri="{FF2B5EF4-FFF2-40B4-BE49-F238E27FC236}">
                  <a16:creationId xmlns:a16="http://schemas.microsoft.com/office/drawing/2014/main" id="{5B4CDACE-E69C-4180-B368-6EB2AC7884CF}"/>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0" name="TextBox 129">
            <a:extLst>
              <a:ext uri="{FF2B5EF4-FFF2-40B4-BE49-F238E27FC236}">
                <a16:creationId xmlns:a16="http://schemas.microsoft.com/office/drawing/2014/main" id="{9988AD01-86A2-4169-A6E9-F0D973B98841}"/>
              </a:ext>
            </a:extLst>
          </p:cNvPr>
          <p:cNvSpPr txBox="1"/>
          <p:nvPr/>
        </p:nvSpPr>
        <p:spPr>
          <a:xfrm>
            <a:off x="6442995" y="3923260"/>
            <a:ext cx="3162815" cy="1077218"/>
          </a:xfrm>
          <a:prstGeom prst="rect">
            <a:avLst/>
          </a:prstGeom>
          <a:noFill/>
          <a:ln w="6350">
            <a:noFill/>
            <a:prstDash val="dash"/>
          </a:ln>
        </p:spPr>
        <p:txBody>
          <a:bodyPr wrap="square" lIns="0" tIns="0" rIns="0" bIns="0" rtlCol="0">
            <a:spAutoFit/>
          </a:bodyPr>
          <a:lstStyle/>
          <a:p>
            <a:r>
              <a:rPr lang="en-US" sz="1400" dirty="0"/>
              <a:t>This Power BI homepage is dedicated to analyzing the global statistics dataset of YouTube. It features Multiple charts, each serving a distinct purpose, including stacked bar charts and cards.</a:t>
            </a:r>
          </a:p>
        </p:txBody>
      </p:sp>
      <p:grpSp>
        <p:nvGrpSpPr>
          <p:cNvPr id="3" name="Group 2">
            <a:extLst>
              <a:ext uri="{FF2B5EF4-FFF2-40B4-BE49-F238E27FC236}">
                <a16:creationId xmlns:a16="http://schemas.microsoft.com/office/drawing/2014/main" id="{A9CA4313-A542-48E9-8E87-562ED8205652}"/>
              </a:ext>
            </a:extLst>
          </p:cNvPr>
          <p:cNvGrpSpPr/>
          <p:nvPr/>
        </p:nvGrpSpPr>
        <p:grpSpPr>
          <a:xfrm>
            <a:off x="575471" y="2882613"/>
            <a:ext cx="4880204" cy="2705369"/>
            <a:chOff x="492665" y="3319459"/>
            <a:chExt cx="4880204" cy="2705369"/>
          </a:xfrm>
        </p:grpSpPr>
        <p:pic>
          <p:nvPicPr>
            <p:cNvPr id="128" name="Picture 127">
              <a:extLst>
                <a:ext uri="{FF2B5EF4-FFF2-40B4-BE49-F238E27FC236}">
                  <a16:creationId xmlns:a16="http://schemas.microsoft.com/office/drawing/2014/main" id="{F36C6ADA-BBE9-4C25-9BE9-73B1E492138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1302" b="954"/>
            <a:stretch/>
          </p:blipFill>
          <p:spPr>
            <a:xfrm>
              <a:off x="492665" y="3319459"/>
              <a:ext cx="4880204" cy="2555201"/>
            </a:xfrm>
            <a:prstGeom prst="roundRect">
              <a:avLst>
                <a:gd name="adj" fmla="val 4167"/>
              </a:avLst>
            </a:prstGeom>
            <a:solidFill>
              <a:srgbClr val="FFFFFF"/>
            </a:solidFill>
            <a:ln w="28575" cap="sq">
              <a:solidFill>
                <a:srgbClr val="292929"/>
              </a:solidFill>
              <a:miter lim="800000"/>
            </a:ln>
            <a:effectLst/>
            <a:scene3d>
              <a:camera prst="orthographicFront"/>
              <a:lightRig rig="threePt" dir="t">
                <a:rot lat="0" lon="0" rev="2700000"/>
              </a:lightRig>
            </a:scene3d>
            <a:sp3d>
              <a:bevelT h="38100"/>
              <a:contourClr>
                <a:srgbClr val="C0C0C0"/>
              </a:contourClr>
            </a:sp3d>
          </p:spPr>
        </p:pic>
        <p:grpSp>
          <p:nvGrpSpPr>
            <p:cNvPr id="145" name="Group 144">
              <a:extLst>
                <a:ext uri="{FF2B5EF4-FFF2-40B4-BE49-F238E27FC236}">
                  <a16:creationId xmlns:a16="http://schemas.microsoft.com/office/drawing/2014/main" id="{ACE21F7B-6BA1-47B5-8080-F27021D80B65}"/>
                </a:ext>
              </a:extLst>
            </p:cNvPr>
            <p:cNvGrpSpPr/>
            <p:nvPr/>
          </p:nvGrpSpPr>
          <p:grpSpPr>
            <a:xfrm>
              <a:off x="672345" y="5965297"/>
              <a:ext cx="4340018" cy="45719"/>
              <a:chOff x="3436501" y="4513943"/>
              <a:chExt cx="7983263" cy="0"/>
            </a:xfrm>
          </p:grpSpPr>
          <p:cxnSp>
            <p:nvCxnSpPr>
              <p:cNvPr id="146" name="Straight Connector 145">
                <a:extLst>
                  <a:ext uri="{FF2B5EF4-FFF2-40B4-BE49-F238E27FC236}">
                    <a16:creationId xmlns:a16="http://schemas.microsoft.com/office/drawing/2014/main" id="{41B20972-AFBD-4258-BD5A-DDDE5D51B812}"/>
                  </a:ext>
                </a:extLst>
              </p:cNvPr>
              <p:cNvCxnSpPr>
                <a:cxnSpLocks/>
              </p:cNvCxnSpPr>
              <p:nvPr/>
            </p:nvCxnSpPr>
            <p:spPr>
              <a:xfrm>
                <a:off x="8458200" y="4513943"/>
                <a:ext cx="2961564" cy="0"/>
              </a:xfrm>
              <a:prstGeom prst="line">
                <a:avLst/>
              </a:prstGeom>
              <a:ln w="2857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6199A8A-45D1-416F-BF86-ADDB1B2F7FEC}"/>
                  </a:ext>
                </a:extLst>
              </p:cNvPr>
              <p:cNvCxnSpPr>
                <a:cxnSpLocks/>
              </p:cNvCxnSpPr>
              <p:nvPr/>
            </p:nvCxnSpPr>
            <p:spPr>
              <a:xfrm>
                <a:off x="3436501" y="4513943"/>
                <a:ext cx="4193024" cy="0"/>
              </a:xfrm>
              <a:prstGeom prst="line">
                <a:avLst/>
              </a:prstGeom>
              <a:ln w="28575">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8755E0F-869B-454B-8243-96E18EF2469E}"/>
                  </a:ext>
                </a:extLst>
              </p:cNvPr>
              <p:cNvCxnSpPr>
                <a:cxnSpLocks/>
              </p:cNvCxnSpPr>
              <p:nvPr/>
            </p:nvCxnSpPr>
            <p:spPr>
              <a:xfrm>
                <a:off x="7629525" y="4513943"/>
                <a:ext cx="942975" cy="0"/>
              </a:xfrm>
              <a:prstGeom prst="line">
                <a:avLst/>
              </a:prstGeom>
              <a:ln w="28575">
                <a:solidFill>
                  <a:schemeClr val="bg1">
                    <a:lumMod val="50000"/>
                    <a:alpha val="99000"/>
                  </a:schemeClr>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E633F39A-83F5-40BB-8F05-A6BDAAC3FD64}"/>
                </a:ext>
              </a:extLst>
            </p:cNvPr>
            <p:cNvGrpSpPr/>
            <p:nvPr/>
          </p:nvGrpSpPr>
          <p:grpSpPr>
            <a:xfrm>
              <a:off x="2892308" y="5905766"/>
              <a:ext cx="119062" cy="119062"/>
              <a:chOff x="7569994" y="4454412"/>
              <a:chExt cx="119062" cy="119062"/>
            </a:xfrm>
          </p:grpSpPr>
          <p:sp>
            <p:nvSpPr>
              <p:cNvPr id="150" name="Oval 149">
                <a:extLst>
                  <a:ext uri="{FF2B5EF4-FFF2-40B4-BE49-F238E27FC236}">
                    <a16:creationId xmlns:a16="http://schemas.microsoft.com/office/drawing/2014/main" id="{ADB09CED-1D00-4488-9B20-110EB54A5030}"/>
                  </a:ext>
                </a:extLst>
              </p:cNvPr>
              <p:cNvSpPr/>
              <p:nvPr/>
            </p:nvSpPr>
            <p:spPr>
              <a:xfrm>
                <a:off x="7569994" y="4454412"/>
                <a:ext cx="119062" cy="119062"/>
              </a:xfrm>
              <a:prstGeom prst="ellipse">
                <a:avLst/>
              </a:prstGeom>
              <a:gradFill>
                <a:gsLst>
                  <a:gs pos="0">
                    <a:schemeClr val="accent2">
                      <a:alpha val="0"/>
                    </a:schemeClr>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1" name="Oval 150">
                <a:extLst>
                  <a:ext uri="{FF2B5EF4-FFF2-40B4-BE49-F238E27FC236}">
                    <a16:creationId xmlns:a16="http://schemas.microsoft.com/office/drawing/2014/main" id="{E26FDAA8-DB8A-44F5-8B7E-FCAED7003257}"/>
                  </a:ext>
                </a:extLst>
              </p:cNvPr>
              <p:cNvSpPr/>
              <p:nvPr/>
            </p:nvSpPr>
            <p:spPr>
              <a:xfrm flipV="1">
                <a:off x="7603941" y="4488359"/>
                <a:ext cx="51168" cy="51168"/>
              </a:xfrm>
              <a:prstGeom prst="ellipse">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grpSp>
        <p:nvGrpSpPr>
          <p:cNvPr id="4" name="Group 3">
            <a:extLst>
              <a:ext uri="{FF2B5EF4-FFF2-40B4-BE49-F238E27FC236}">
                <a16:creationId xmlns:a16="http://schemas.microsoft.com/office/drawing/2014/main" id="{7C421E41-B8BC-4C37-9AED-B713CE864D20}"/>
              </a:ext>
            </a:extLst>
          </p:cNvPr>
          <p:cNvGrpSpPr/>
          <p:nvPr/>
        </p:nvGrpSpPr>
        <p:grpSpPr>
          <a:xfrm>
            <a:off x="6068173" y="340988"/>
            <a:ext cx="4880204" cy="2801523"/>
            <a:chOff x="6096000" y="470315"/>
            <a:chExt cx="4880204" cy="2801523"/>
          </a:xfrm>
        </p:grpSpPr>
        <p:pic>
          <p:nvPicPr>
            <p:cNvPr id="131" name="Picture 130">
              <a:extLst>
                <a:ext uri="{FF2B5EF4-FFF2-40B4-BE49-F238E27FC236}">
                  <a16:creationId xmlns:a16="http://schemas.microsoft.com/office/drawing/2014/main" id="{6E956AA9-2367-4335-82CA-747B413948A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t="108" b="2435"/>
            <a:stretch/>
          </p:blipFill>
          <p:spPr>
            <a:xfrm>
              <a:off x="6096000" y="470315"/>
              <a:ext cx="4880204" cy="2682002"/>
            </a:xfrm>
            <a:prstGeom prst="roundRect">
              <a:avLst>
                <a:gd name="adj" fmla="val 4167"/>
              </a:avLst>
            </a:prstGeom>
            <a:solidFill>
              <a:srgbClr val="FFFFFF"/>
            </a:solidFill>
            <a:ln w="28575" cap="sq">
              <a:solidFill>
                <a:srgbClr val="292929"/>
              </a:solidFill>
              <a:miter lim="800000"/>
            </a:ln>
            <a:effectLst/>
            <a:scene3d>
              <a:camera prst="orthographicFront"/>
              <a:lightRig rig="threePt" dir="t">
                <a:rot lat="0" lon="0" rev="2700000"/>
              </a:lightRig>
            </a:scene3d>
            <a:sp3d>
              <a:bevelT h="38100"/>
              <a:contourClr>
                <a:srgbClr val="C0C0C0"/>
              </a:contourClr>
            </a:sp3d>
          </p:spPr>
        </p:pic>
        <p:grpSp>
          <p:nvGrpSpPr>
            <p:cNvPr id="2" name="Group 1">
              <a:extLst>
                <a:ext uri="{FF2B5EF4-FFF2-40B4-BE49-F238E27FC236}">
                  <a16:creationId xmlns:a16="http://schemas.microsoft.com/office/drawing/2014/main" id="{6ADAB4E0-3554-4B16-B538-86DA6AF225A7}"/>
                </a:ext>
              </a:extLst>
            </p:cNvPr>
            <p:cNvGrpSpPr/>
            <p:nvPr/>
          </p:nvGrpSpPr>
          <p:grpSpPr>
            <a:xfrm>
              <a:off x="6393416" y="3152776"/>
              <a:ext cx="4340018" cy="119062"/>
              <a:chOff x="6393416" y="3152776"/>
              <a:chExt cx="4340018" cy="119062"/>
            </a:xfrm>
          </p:grpSpPr>
          <p:grpSp>
            <p:nvGrpSpPr>
              <p:cNvPr id="152" name="Group 151">
                <a:extLst>
                  <a:ext uri="{FF2B5EF4-FFF2-40B4-BE49-F238E27FC236}">
                    <a16:creationId xmlns:a16="http://schemas.microsoft.com/office/drawing/2014/main" id="{5B24BF46-9083-4B34-9BE1-CF87F0CE02AA}"/>
                  </a:ext>
                </a:extLst>
              </p:cNvPr>
              <p:cNvGrpSpPr/>
              <p:nvPr/>
            </p:nvGrpSpPr>
            <p:grpSpPr>
              <a:xfrm>
                <a:off x="6393416" y="3205961"/>
                <a:ext cx="4340018" cy="45719"/>
                <a:chOff x="3436501" y="4513943"/>
                <a:chExt cx="7983263" cy="0"/>
              </a:xfrm>
            </p:grpSpPr>
            <p:cxnSp>
              <p:nvCxnSpPr>
                <p:cNvPr id="154" name="Straight Connector 153">
                  <a:extLst>
                    <a:ext uri="{FF2B5EF4-FFF2-40B4-BE49-F238E27FC236}">
                      <a16:creationId xmlns:a16="http://schemas.microsoft.com/office/drawing/2014/main" id="{45D52441-0C05-46A2-A28A-4B48EAD694F1}"/>
                    </a:ext>
                  </a:extLst>
                </p:cNvPr>
                <p:cNvCxnSpPr>
                  <a:cxnSpLocks/>
                </p:cNvCxnSpPr>
                <p:nvPr/>
              </p:nvCxnSpPr>
              <p:spPr>
                <a:xfrm>
                  <a:off x="8458200" y="4513943"/>
                  <a:ext cx="2961564" cy="0"/>
                </a:xfrm>
                <a:prstGeom prst="line">
                  <a:avLst/>
                </a:prstGeom>
                <a:ln w="2857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AFE3D6-2A8A-4091-9813-CAA8AC0A4DFA}"/>
                    </a:ext>
                  </a:extLst>
                </p:cNvPr>
                <p:cNvCxnSpPr>
                  <a:cxnSpLocks/>
                </p:cNvCxnSpPr>
                <p:nvPr/>
              </p:nvCxnSpPr>
              <p:spPr>
                <a:xfrm>
                  <a:off x="3436501" y="4513943"/>
                  <a:ext cx="6747097" cy="0"/>
                </a:xfrm>
                <a:prstGeom prst="line">
                  <a:avLst/>
                </a:prstGeom>
                <a:ln w="28575">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187DB369-970B-4D75-A020-A66F5F4857E0}"/>
                  </a:ext>
                </a:extLst>
              </p:cNvPr>
              <p:cNvGrpSpPr/>
              <p:nvPr/>
            </p:nvGrpSpPr>
            <p:grpSpPr>
              <a:xfrm>
                <a:off x="10001874" y="3152776"/>
                <a:ext cx="119062" cy="119062"/>
                <a:chOff x="7569994" y="4454412"/>
                <a:chExt cx="119062" cy="119062"/>
              </a:xfrm>
            </p:grpSpPr>
            <p:sp>
              <p:nvSpPr>
                <p:cNvPr id="158" name="Oval 157">
                  <a:extLst>
                    <a:ext uri="{FF2B5EF4-FFF2-40B4-BE49-F238E27FC236}">
                      <a16:creationId xmlns:a16="http://schemas.microsoft.com/office/drawing/2014/main" id="{666FE48E-9FD6-4C8B-95C1-A788592BA15A}"/>
                    </a:ext>
                  </a:extLst>
                </p:cNvPr>
                <p:cNvSpPr/>
                <p:nvPr/>
              </p:nvSpPr>
              <p:spPr>
                <a:xfrm>
                  <a:off x="7569994" y="4454412"/>
                  <a:ext cx="119062" cy="119062"/>
                </a:xfrm>
                <a:prstGeom prst="ellipse">
                  <a:avLst/>
                </a:prstGeom>
                <a:gradFill>
                  <a:gsLst>
                    <a:gs pos="0">
                      <a:schemeClr val="accent2">
                        <a:alpha val="0"/>
                      </a:schemeClr>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9" name="Oval 158">
                  <a:extLst>
                    <a:ext uri="{FF2B5EF4-FFF2-40B4-BE49-F238E27FC236}">
                      <a16:creationId xmlns:a16="http://schemas.microsoft.com/office/drawing/2014/main" id="{3348A305-9F39-4ACB-9906-205E141C80AC}"/>
                    </a:ext>
                  </a:extLst>
                </p:cNvPr>
                <p:cNvSpPr/>
                <p:nvPr/>
              </p:nvSpPr>
              <p:spPr>
                <a:xfrm flipV="1">
                  <a:off x="7603941" y="4488359"/>
                  <a:ext cx="51168" cy="51168"/>
                </a:xfrm>
                <a:prstGeom prst="ellipse">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grpSp>
      <p:sp>
        <p:nvSpPr>
          <p:cNvPr id="5" name="L-Shape 4">
            <a:extLst>
              <a:ext uri="{FF2B5EF4-FFF2-40B4-BE49-F238E27FC236}">
                <a16:creationId xmlns:a16="http://schemas.microsoft.com/office/drawing/2014/main" id="{7FE37B14-2C7B-48D7-8E36-8BED788FD843}"/>
              </a:ext>
            </a:extLst>
          </p:cNvPr>
          <p:cNvSpPr/>
          <p:nvPr/>
        </p:nvSpPr>
        <p:spPr>
          <a:xfrm>
            <a:off x="5912250" y="4098993"/>
            <a:ext cx="1648153" cy="1517821"/>
          </a:xfrm>
          <a:prstGeom prst="corner">
            <a:avLst>
              <a:gd name="adj1" fmla="val 10109"/>
              <a:gd name="adj2" fmla="val 11737"/>
            </a:avLst>
          </a:prstGeom>
          <a:solidFill>
            <a:schemeClr val="bg1">
              <a:lumMod val="85000"/>
            </a:schemeClr>
          </a:solidFill>
          <a:ln>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L-Shape 31">
            <a:extLst>
              <a:ext uri="{FF2B5EF4-FFF2-40B4-BE49-F238E27FC236}">
                <a16:creationId xmlns:a16="http://schemas.microsoft.com/office/drawing/2014/main" id="{7D3BFE90-707B-4CC2-89A6-8065E67A1E2B}"/>
              </a:ext>
            </a:extLst>
          </p:cNvPr>
          <p:cNvSpPr/>
          <p:nvPr/>
        </p:nvSpPr>
        <p:spPr>
          <a:xfrm rot="10800000">
            <a:off x="8091148" y="3482657"/>
            <a:ext cx="1648153" cy="1517821"/>
          </a:xfrm>
          <a:prstGeom prst="corner">
            <a:avLst>
              <a:gd name="adj1" fmla="val 8752"/>
              <a:gd name="adj2" fmla="val 9023"/>
            </a:avLst>
          </a:prstGeom>
          <a:solidFill>
            <a:schemeClr val="bg1">
              <a:lumMod val="85000"/>
            </a:schemeClr>
          </a:solidFill>
          <a:ln>
            <a:solidFill>
              <a:srgbClr val="090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34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B44D8819-95ED-4E2A-8708-7DE4DF98F01E}"/>
              </a:ext>
            </a:extLst>
          </p:cNvPr>
          <p:cNvPicPr>
            <a:picLocks noChangeAspect="1"/>
          </p:cNvPicPr>
          <p:nvPr/>
        </p:nvPicPr>
        <p:blipFill rotWithShape="1">
          <a:blip r:embed="rId2">
            <a:extLst>
              <a:ext uri="{28A0092B-C50C-407E-A947-70E740481C1C}">
                <a14:useLocalDpi xmlns:a14="http://schemas.microsoft.com/office/drawing/2010/main" val="0"/>
              </a:ext>
            </a:extLst>
          </a:blip>
          <a:srcRect l="-2270" t="2621" r="-2182" b="1137"/>
          <a:stretch/>
        </p:blipFill>
        <p:spPr>
          <a:xfrm>
            <a:off x="6770423" y="872601"/>
            <a:ext cx="5186799" cy="4045387"/>
          </a:xfrm>
          <a:prstGeom prst="roundRect">
            <a:avLst>
              <a:gd name="adj" fmla="val 753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6" name="TextBox 95">
            <a:extLst>
              <a:ext uri="{FF2B5EF4-FFF2-40B4-BE49-F238E27FC236}">
                <a16:creationId xmlns:a16="http://schemas.microsoft.com/office/drawing/2014/main" id="{F1461508-80BF-434D-A74F-08F49994469C}"/>
              </a:ext>
            </a:extLst>
          </p:cNvPr>
          <p:cNvSpPr txBox="1"/>
          <p:nvPr/>
        </p:nvSpPr>
        <p:spPr>
          <a:xfrm>
            <a:off x="853939" y="2161154"/>
            <a:ext cx="5923399" cy="1938992"/>
          </a:xfrm>
          <a:prstGeom prst="rect">
            <a:avLst/>
          </a:prstGeom>
          <a:noFill/>
          <a:ln w="6350">
            <a:noFill/>
            <a:prstDash val="dash"/>
          </a:ln>
        </p:spPr>
        <p:txBody>
          <a:bodyPr wrap="square" lIns="0" tIns="0" rIns="0" bIns="0" rtlCol="0">
            <a:spAutoFit/>
          </a:bodyPr>
          <a:lstStyle/>
          <a:p>
            <a:r>
              <a:rPr lang="en-US" dirty="0"/>
              <a:t>In this line chart, we can discern a distinct pattern of total views across various content categories. Notably, the "Music" category exhibits the highest total views on the Y-axis, followed by "Gaming," "People," "Education," "Shows," and "Comedy." This graphical representation provides valuable insights into the relative popularity and viewer engagement within each content category.</a:t>
            </a:r>
          </a:p>
        </p:txBody>
      </p:sp>
      <p:sp>
        <p:nvSpPr>
          <p:cNvPr id="97" name="TextBox 96">
            <a:extLst>
              <a:ext uri="{FF2B5EF4-FFF2-40B4-BE49-F238E27FC236}">
                <a16:creationId xmlns:a16="http://schemas.microsoft.com/office/drawing/2014/main" id="{143DAB59-6286-4595-86A2-ED4F194BBF28}"/>
              </a:ext>
            </a:extLst>
          </p:cNvPr>
          <p:cNvSpPr txBox="1"/>
          <p:nvPr/>
        </p:nvSpPr>
        <p:spPr>
          <a:xfrm>
            <a:off x="937004" y="1620397"/>
            <a:ext cx="2605265" cy="369332"/>
          </a:xfrm>
          <a:prstGeom prst="rect">
            <a:avLst/>
          </a:prstGeom>
          <a:noFill/>
          <a:ln w="6350">
            <a:noFill/>
            <a:prstDash val="dash"/>
          </a:ln>
        </p:spPr>
        <p:txBody>
          <a:bodyPr wrap="square" lIns="0" tIns="0" rIns="0" bIns="0" rtlCol="0">
            <a:spAutoFit/>
          </a:bodyPr>
          <a:lstStyle/>
          <a:p>
            <a:r>
              <a:rPr lang="en-US" sz="2400" b="1" dirty="0">
                <a:latin typeface="Bauhaus 93" panose="04030905020B02020C02" pitchFamily="82" charset="0"/>
              </a:rPr>
              <a:t>Top 08 Categories</a:t>
            </a:r>
          </a:p>
        </p:txBody>
      </p:sp>
      <p:sp>
        <p:nvSpPr>
          <p:cNvPr id="30" name="TextBox 29">
            <a:extLst>
              <a:ext uri="{FF2B5EF4-FFF2-40B4-BE49-F238E27FC236}">
                <a16:creationId xmlns:a16="http://schemas.microsoft.com/office/drawing/2014/main" id="{485776A7-B51A-40BA-BDC5-50701E79512D}"/>
              </a:ext>
            </a:extLst>
          </p:cNvPr>
          <p:cNvSpPr txBox="1"/>
          <p:nvPr/>
        </p:nvSpPr>
        <p:spPr>
          <a:xfrm>
            <a:off x="9506465" y="383325"/>
            <a:ext cx="1478692" cy="276999"/>
          </a:xfrm>
          <a:prstGeom prst="rect">
            <a:avLst/>
          </a:prstGeom>
          <a:noFill/>
          <a:ln w="6350">
            <a:noFill/>
            <a:prstDash val="dash"/>
          </a:ln>
        </p:spPr>
        <p:txBody>
          <a:bodyPr wrap="square" lIns="0" tIns="0" rIns="0" bIns="0" rtlCol="0">
            <a:spAutoFit/>
          </a:bodyPr>
          <a:lstStyle/>
          <a:p>
            <a:r>
              <a:rPr lang="en-US" b="1" dirty="0">
                <a:latin typeface="Eras Bold ITC" panose="020B0907030504020204" pitchFamily="34" charset="0"/>
              </a:rPr>
              <a:t>Line Chart</a:t>
            </a:r>
          </a:p>
        </p:txBody>
      </p:sp>
      <p:sp>
        <p:nvSpPr>
          <p:cNvPr id="3" name="Rectangle: Rounded Corners 2">
            <a:extLst>
              <a:ext uri="{FF2B5EF4-FFF2-40B4-BE49-F238E27FC236}">
                <a16:creationId xmlns:a16="http://schemas.microsoft.com/office/drawing/2014/main" id="{496795DA-74EB-4F20-A1A3-7FDCAA51D114}"/>
              </a:ext>
            </a:extLst>
          </p:cNvPr>
          <p:cNvSpPr/>
          <p:nvPr/>
        </p:nvSpPr>
        <p:spPr>
          <a:xfrm>
            <a:off x="638433" y="823416"/>
            <a:ext cx="11211697" cy="4094573"/>
          </a:xfrm>
          <a:prstGeom prst="roundRect">
            <a:avLst>
              <a:gd name="adj" fmla="val 376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2B8B49CF-7067-48BA-9370-9A709F6A5931}"/>
              </a:ext>
            </a:extLst>
          </p:cNvPr>
          <p:cNvGrpSpPr/>
          <p:nvPr/>
        </p:nvGrpSpPr>
        <p:grpSpPr>
          <a:xfrm>
            <a:off x="2136178" y="5229535"/>
            <a:ext cx="8351204" cy="842512"/>
            <a:chOff x="3314189" y="1258055"/>
            <a:chExt cx="8351204" cy="842512"/>
          </a:xfrm>
        </p:grpSpPr>
        <p:grpSp>
          <p:nvGrpSpPr>
            <p:cNvPr id="33" name="Group 32">
              <a:extLst>
                <a:ext uri="{FF2B5EF4-FFF2-40B4-BE49-F238E27FC236}">
                  <a16:creationId xmlns:a16="http://schemas.microsoft.com/office/drawing/2014/main" id="{4CF217C8-D7B1-4CE0-A74A-AB6875BC977B}"/>
                </a:ext>
              </a:extLst>
            </p:cNvPr>
            <p:cNvGrpSpPr/>
            <p:nvPr/>
          </p:nvGrpSpPr>
          <p:grpSpPr>
            <a:xfrm>
              <a:off x="3314189" y="1258055"/>
              <a:ext cx="1928371" cy="842512"/>
              <a:chOff x="3314189" y="1258055"/>
              <a:chExt cx="1928371" cy="842512"/>
            </a:xfrm>
          </p:grpSpPr>
          <p:sp>
            <p:nvSpPr>
              <p:cNvPr id="74" name="Rectangle: Rounded Corners 73">
                <a:extLst>
                  <a:ext uri="{FF2B5EF4-FFF2-40B4-BE49-F238E27FC236}">
                    <a16:creationId xmlns:a16="http://schemas.microsoft.com/office/drawing/2014/main" id="{AD901F02-D457-4C8F-88CE-9986F28E7A14}"/>
                  </a:ext>
                </a:extLst>
              </p:cNvPr>
              <p:cNvSpPr/>
              <p:nvPr/>
            </p:nvSpPr>
            <p:spPr>
              <a:xfrm>
                <a:off x="3314189" y="1258055"/>
                <a:ext cx="844714" cy="842512"/>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75" name="Group 74">
                <a:extLst>
                  <a:ext uri="{FF2B5EF4-FFF2-40B4-BE49-F238E27FC236}">
                    <a16:creationId xmlns:a16="http://schemas.microsoft.com/office/drawing/2014/main" id="{10EB159C-EF6C-4000-8696-1EFCA616CB32}"/>
                  </a:ext>
                </a:extLst>
              </p:cNvPr>
              <p:cNvGrpSpPr/>
              <p:nvPr/>
            </p:nvGrpSpPr>
            <p:grpSpPr>
              <a:xfrm>
                <a:off x="3595258" y="1496748"/>
                <a:ext cx="282576" cy="365126"/>
                <a:chOff x="5954713" y="3244850"/>
                <a:chExt cx="282576" cy="365126"/>
              </a:xfrm>
              <a:solidFill>
                <a:schemeClr val="accent1"/>
              </a:solidFill>
            </p:grpSpPr>
            <p:sp>
              <p:nvSpPr>
                <p:cNvPr id="77" name="Freeform 5">
                  <a:extLst>
                    <a:ext uri="{FF2B5EF4-FFF2-40B4-BE49-F238E27FC236}">
                      <a16:creationId xmlns:a16="http://schemas.microsoft.com/office/drawing/2014/main" id="{54147B95-A460-42D0-8899-232827A10DBA}"/>
                    </a:ext>
                  </a:extLst>
                </p:cNvPr>
                <p:cNvSpPr>
                  <a:spLocks noEditPoints="1"/>
                </p:cNvSpPr>
                <p:nvPr/>
              </p:nvSpPr>
              <p:spPr bwMode="auto">
                <a:xfrm>
                  <a:off x="5954713" y="3500438"/>
                  <a:ext cx="109538" cy="109538"/>
                </a:xfrm>
                <a:custGeom>
                  <a:avLst/>
                  <a:gdLst>
                    <a:gd name="T0" fmla="*/ 14 w 28"/>
                    <a:gd name="T1" fmla="*/ 28 h 28"/>
                    <a:gd name="T2" fmla="*/ 0 w 28"/>
                    <a:gd name="T3" fmla="*/ 14 h 28"/>
                    <a:gd name="T4" fmla="*/ 14 w 28"/>
                    <a:gd name="T5" fmla="*/ 0 h 28"/>
                    <a:gd name="T6" fmla="*/ 26 w 28"/>
                    <a:gd name="T7" fmla="*/ 0 h 28"/>
                    <a:gd name="T8" fmla="*/ 28 w 28"/>
                    <a:gd name="T9" fmla="*/ 2 h 28"/>
                    <a:gd name="T10" fmla="*/ 28 w 28"/>
                    <a:gd name="T11" fmla="*/ 14 h 28"/>
                    <a:gd name="T12" fmla="*/ 14 w 28"/>
                    <a:gd name="T13" fmla="*/ 28 h 28"/>
                    <a:gd name="T14" fmla="*/ 14 w 28"/>
                    <a:gd name="T15" fmla="*/ 4 h 28"/>
                    <a:gd name="T16" fmla="*/ 4 w 28"/>
                    <a:gd name="T17" fmla="*/ 14 h 28"/>
                    <a:gd name="T18" fmla="*/ 14 w 28"/>
                    <a:gd name="T19" fmla="*/ 24 h 28"/>
                    <a:gd name="T20" fmla="*/ 24 w 28"/>
                    <a:gd name="T21" fmla="*/ 14 h 28"/>
                    <a:gd name="T22" fmla="*/ 24 w 28"/>
                    <a:gd name="T23" fmla="*/ 4 h 28"/>
                    <a:gd name="T24" fmla="*/ 14 w 28"/>
                    <a:gd name="T2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14" y="28"/>
                      </a:moveTo>
                      <a:cubicBezTo>
                        <a:pt x="6" y="28"/>
                        <a:pt x="0" y="22"/>
                        <a:pt x="0" y="14"/>
                      </a:cubicBezTo>
                      <a:cubicBezTo>
                        <a:pt x="0" y="6"/>
                        <a:pt x="6" y="0"/>
                        <a:pt x="14" y="0"/>
                      </a:cubicBezTo>
                      <a:cubicBezTo>
                        <a:pt x="26" y="0"/>
                        <a:pt x="26" y="0"/>
                        <a:pt x="26" y="0"/>
                      </a:cubicBezTo>
                      <a:cubicBezTo>
                        <a:pt x="27" y="0"/>
                        <a:pt x="28" y="1"/>
                        <a:pt x="28" y="2"/>
                      </a:cubicBezTo>
                      <a:cubicBezTo>
                        <a:pt x="28" y="14"/>
                        <a:pt x="28" y="14"/>
                        <a:pt x="28" y="14"/>
                      </a:cubicBezTo>
                      <a:cubicBezTo>
                        <a:pt x="28" y="21"/>
                        <a:pt x="21" y="28"/>
                        <a:pt x="14" y="28"/>
                      </a:cubicBezTo>
                      <a:close/>
                      <a:moveTo>
                        <a:pt x="14" y="4"/>
                      </a:moveTo>
                      <a:cubicBezTo>
                        <a:pt x="8" y="4"/>
                        <a:pt x="4" y="8"/>
                        <a:pt x="4" y="14"/>
                      </a:cubicBezTo>
                      <a:cubicBezTo>
                        <a:pt x="4" y="20"/>
                        <a:pt x="8" y="24"/>
                        <a:pt x="14" y="24"/>
                      </a:cubicBezTo>
                      <a:cubicBezTo>
                        <a:pt x="20" y="24"/>
                        <a:pt x="24" y="19"/>
                        <a:pt x="24" y="14"/>
                      </a:cubicBezTo>
                      <a:cubicBezTo>
                        <a:pt x="24" y="4"/>
                        <a:pt x="24" y="4"/>
                        <a:pt x="24" y="4"/>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
                  <a:extLst>
                    <a:ext uri="{FF2B5EF4-FFF2-40B4-BE49-F238E27FC236}">
                      <a16:creationId xmlns:a16="http://schemas.microsoft.com/office/drawing/2014/main" id="{F5214A73-C509-471A-B0DF-A306CB4B3A51}"/>
                    </a:ext>
                  </a:extLst>
                </p:cNvPr>
                <p:cNvSpPr>
                  <a:spLocks noEditPoints="1"/>
                </p:cNvSpPr>
                <p:nvPr/>
              </p:nvSpPr>
              <p:spPr bwMode="auto">
                <a:xfrm>
                  <a:off x="6127751" y="3438525"/>
                  <a:ext cx="109538" cy="109538"/>
                </a:xfrm>
                <a:custGeom>
                  <a:avLst/>
                  <a:gdLst>
                    <a:gd name="T0" fmla="*/ 14 w 28"/>
                    <a:gd name="T1" fmla="*/ 28 h 28"/>
                    <a:gd name="T2" fmla="*/ 0 w 28"/>
                    <a:gd name="T3" fmla="*/ 14 h 28"/>
                    <a:gd name="T4" fmla="*/ 14 w 28"/>
                    <a:gd name="T5" fmla="*/ 0 h 28"/>
                    <a:gd name="T6" fmla="*/ 26 w 28"/>
                    <a:gd name="T7" fmla="*/ 0 h 28"/>
                    <a:gd name="T8" fmla="*/ 28 w 28"/>
                    <a:gd name="T9" fmla="*/ 2 h 28"/>
                    <a:gd name="T10" fmla="*/ 28 w 28"/>
                    <a:gd name="T11" fmla="*/ 14 h 28"/>
                    <a:gd name="T12" fmla="*/ 14 w 28"/>
                    <a:gd name="T13" fmla="*/ 28 h 28"/>
                    <a:gd name="T14" fmla="*/ 14 w 28"/>
                    <a:gd name="T15" fmla="*/ 4 h 28"/>
                    <a:gd name="T16" fmla="*/ 4 w 28"/>
                    <a:gd name="T17" fmla="*/ 14 h 28"/>
                    <a:gd name="T18" fmla="*/ 14 w 28"/>
                    <a:gd name="T19" fmla="*/ 24 h 28"/>
                    <a:gd name="T20" fmla="*/ 24 w 28"/>
                    <a:gd name="T21" fmla="*/ 14 h 28"/>
                    <a:gd name="T22" fmla="*/ 24 w 28"/>
                    <a:gd name="T23" fmla="*/ 4 h 28"/>
                    <a:gd name="T24" fmla="*/ 14 w 28"/>
                    <a:gd name="T2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14" y="28"/>
                      </a:moveTo>
                      <a:cubicBezTo>
                        <a:pt x="6" y="28"/>
                        <a:pt x="0" y="22"/>
                        <a:pt x="0" y="14"/>
                      </a:cubicBezTo>
                      <a:cubicBezTo>
                        <a:pt x="0" y="6"/>
                        <a:pt x="6" y="0"/>
                        <a:pt x="14" y="0"/>
                      </a:cubicBezTo>
                      <a:cubicBezTo>
                        <a:pt x="26" y="0"/>
                        <a:pt x="26" y="0"/>
                        <a:pt x="26" y="0"/>
                      </a:cubicBezTo>
                      <a:cubicBezTo>
                        <a:pt x="27" y="0"/>
                        <a:pt x="28" y="1"/>
                        <a:pt x="28" y="2"/>
                      </a:cubicBezTo>
                      <a:cubicBezTo>
                        <a:pt x="28" y="14"/>
                        <a:pt x="28" y="14"/>
                        <a:pt x="28" y="14"/>
                      </a:cubicBezTo>
                      <a:cubicBezTo>
                        <a:pt x="28" y="21"/>
                        <a:pt x="21" y="28"/>
                        <a:pt x="14" y="28"/>
                      </a:cubicBezTo>
                      <a:close/>
                      <a:moveTo>
                        <a:pt x="14" y="4"/>
                      </a:moveTo>
                      <a:cubicBezTo>
                        <a:pt x="8" y="4"/>
                        <a:pt x="4" y="8"/>
                        <a:pt x="4" y="14"/>
                      </a:cubicBezTo>
                      <a:cubicBezTo>
                        <a:pt x="4" y="20"/>
                        <a:pt x="8" y="24"/>
                        <a:pt x="14" y="24"/>
                      </a:cubicBezTo>
                      <a:cubicBezTo>
                        <a:pt x="20" y="24"/>
                        <a:pt x="24" y="19"/>
                        <a:pt x="24" y="14"/>
                      </a:cubicBezTo>
                      <a:cubicBezTo>
                        <a:pt x="24" y="4"/>
                        <a:pt x="24" y="4"/>
                        <a:pt x="24" y="4"/>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599D9E6C-AD91-4AF2-B42A-53F82FAEB346}"/>
                    </a:ext>
                  </a:extLst>
                </p:cNvPr>
                <p:cNvSpPr>
                  <a:spLocks/>
                </p:cNvSpPr>
                <p:nvPr/>
              </p:nvSpPr>
              <p:spPr bwMode="auto">
                <a:xfrm>
                  <a:off x="6048376" y="3244850"/>
                  <a:ext cx="188913" cy="263525"/>
                </a:xfrm>
                <a:custGeom>
                  <a:avLst/>
                  <a:gdLst>
                    <a:gd name="T0" fmla="*/ 4 w 48"/>
                    <a:gd name="T1" fmla="*/ 68 h 68"/>
                    <a:gd name="T2" fmla="*/ 0 w 48"/>
                    <a:gd name="T3" fmla="*/ 68 h 68"/>
                    <a:gd name="T4" fmla="*/ 0 w 48"/>
                    <a:gd name="T5" fmla="*/ 20 h 68"/>
                    <a:gd name="T6" fmla="*/ 1 w 48"/>
                    <a:gd name="T7" fmla="*/ 18 h 68"/>
                    <a:gd name="T8" fmla="*/ 45 w 48"/>
                    <a:gd name="T9" fmla="*/ 0 h 68"/>
                    <a:gd name="T10" fmla="*/ 47 w 48"/>
                    <a:gd name="T11" fmla="*/ 0 h 68"/>
                    <a:gd name="T12" fmla="*/ 48 w 48"/>
                    <a:gd name="T13" fmla="*/ 2 h 68"/>
                    <a:gd name="T14" fmla="*/ 48 w 48"/>
                    <a:gd name="T15" fmla="*/ 52 h 68"/>
                    <a:gd name="T16" fmla="*/ 44 w 48"/>
                    <a:gd name="T17" fmla="*/ 52 h 68"/>
                    <a:gd name="T18" fmla="*/ 44 w 48"/>
                    <a:gd name="T19" fmla="*/ 5 h 68"/>
                    <a:gd name="T20" fmla="*/ 4 w 48"/>
                    <a:gd name="T21" fmla="*/ 21 h 68"/>
                    <a:gd name="T22" fmla="*/ 4 w 48"/>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8">
                      <a:moveTo>
                        <a:pt x="4" y="68"/>
                      </a:moveTo>
                      <a:cubicBezTo>
                        <a:pt x="0" y="68"/>
                        <a:pt x="0" y="68"/>
                        <a:pt x="0" y="68"/>
                      </a:cubicBezTo>
                      <a:cubicBezTo>
                        <a:pt x="0" y="20"/>
                        <a:pt x="0" y="20"/>
                        <a:pt x="0" y="20"/>
                      </a:cubicBezTo>
                      <a:cubicBezTo>
                        <a:pt x="0" y="19"/>
                        <a:pt x="0" y="18"/>
                        <a:pt x="1" y="18"/>
                      </a:cubicBezTo>
                      <a:cubicBezTo>
                        <a:pt x="45" y="0"/>
                        <a:pt x="45" y="0"/>
                        <a:pt x="45" y="0"/>
                      </a:cubicBezTo>
                      <a:cubicBezTo>
                        <a:pt x="46" y="0"/>
                        <a:pt x="47" y="0"/>
                        <a:pt x="47" y="0"/>
                      </a:cubicBezTo>
                      <a:cubicBezTo>
                        <a:pt x="48" y="1"/>
                        <a:pt x="48" y="1"/>
                        <a:pt x="48" y="2"/>
                      </a:cubicBezTo>
                      <a:cubicBezTo>
                        <a:pt x="48" y="52"/>
                        <a:pt x="48" y="52"/>
                        <a:pt x="48" y="52"/>
                      </a:cubicBezTo>
                      <a:cubicBezTo>
                        <a:pt x="44" y="52"/>
                        <a:pt x="44" y="52"/>
                        <a:pt x="44" y="52"/>
                      </a:cubicBezTo>
                      <a:cubicBezTo>
                        <a:pt x="44" y="5"/>
                        <a:pt x="44" y="5"/>
                        <a:pt x="44" y="5"/>
                      </a:cubicBezTo>
                      <a:cubicBezTo>
                        <a:pt x="4" y="21"/>
                        <a:pt x="4" y="21"/>
                        <a:pt x="4" y="21"/>
                      </a:cubicBezTo>
                      <a:lnTo>
                        <a:pt x="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
                  <a:extLst>
                    <a:ext uri="{FF2B5EF4-FFF2-40B4-BE49-F238E27FC236}">
                      <a16:creationId xmlns:a16="http://schemas.microsoft.com/office/drawing/2014/main" id="{9C86926C-AEBA-41F4-AC49-09801A577552}"/>
                    </a:ext>
                  </a:extLst>
                </p:cNvPr>
                <p:cNvSpPr>
                  <a:spLocks/>
                </p:cNvSpPr>
                <p:nvPr/>
              </p:nvSpPr>
              <p:spPr bwMode="auto">
                <a:xfrm>
                  <a:off x="6053138" y="3298825"/>
                  <a:ext cx="180975" cy="85725"/>
                </a:xfrm>
                <a:custGeom>
                  <a:avLst/>
                  <a:gdLst>
                    <a:gd name="T0" fmla="*/ 5 w 114"/>
                    <a:gd name="T1" fmla="*/ 54 h 54"/>
                    <a:gd name="T2" fmla="*/ 0 w 114"/>
                    <a:gd name="T3" fmla="*/ 44 h 54"/>
                    <a:gd name="T4" fmla="*/ 109 w 114"/>
                    <a:gd name="T5" fmla="*/ 0 h 54"/>
                    <a:gd name="T6" fmla="*/ 114 w 114"/>
                    <a:gd name="T7" fmla="*/ 10 h 54"/>
                    <a:gd name="T8" fmla="*/ 5 w 114"/>
                    <a:gd name="T9" fmla="*/ 54 h 54"/>
                  </a:gdLst>
                  <a:ahLst/>
                  <a:cxnLst>
                    <a:cxn ang="0">
                      <a:pos x="T0" y="T1"/>
                    </a:cxn>
                    <a:cxn ang="0">
                      <a:pos x="T2" y="T3"/>
                    </a:cxn>
                    <a:cxn ang="0">
                      <a:pos x="T4" y="T5"/>
                    </a:cxn>
                    <a:cxn ang="0">
                      <a:pos x="T6" y="T7"/>
                    </a:cxn>
                    <a:cxn ang="0">
                      <a:pos x="T8" y="T9"/>
                    </a:cxn>
                  </a:cxnLst>
                  <a:rect l="0" t="0" r="r" b="b"/>
                  <a:pathLst>
                    <a:path w="114" h="54">
                      <a:moveTo>
                        <a:pt x="5" y="54"/>
                      </a:moveTo>
                      <a:lnTo>
                        <a:pt x="0" y="44"/>
                      </a:lnTo>
                      <a:lnTo>
                        <a:pt x="109" y="0"/>
                      </a:lnTo>
                      <a:lnTo>
                        <a:pt x="114" y="10"/>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TextBox 75">
                <a:extLst>
                  <a:ext uri="{FF2B5EF4-FFF2-40B4-BE49-F238E27FC236}">
                    <a16:creationId xmlns:a16="http://schemas.microsoft.com/office/drawing/2014/main" id="{DDEDD091-5A01-46CE-9E34-D31868C92C13}"/>
                  </a:ext>
                </a:extLst>
              </p:cNvPr>
              <p:cNvSpPr txBox="1"/>
              <p:nvPr/>
            </p:nvSpPr>
            <p:spPr>
              <a:xfrm>
                <a:off x="4367888" y="1540812"/>
                <a:ext cx="874672" cy="276999"/>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800" dirty="0">
                    <a:solidFill>
                      <a:schemeClr val="tx1"/>
                    </a:solidFill>
                  </a:rPr>
                  <a:t>Music</a:t>
                </a:r>
              </a:p>
            </p:txBody>
          </p:sp>
        </p:grpSp>
        <p:sp>
          <p:nvSpPr>
            <p:cNvPr id="34" name="TextBox 33">
              <a:extLst>
                <a:ext uri="{FF2B5EF4-FFF2-40B4-BE49-F238E27FC236}">
                  <a16:creationId xmlns:a16="http://schemas.microsoft.com/office/drawing/2014/main" id="{485DEC6B-3329-4576-8614-CD5241D4E9B2}"/>
                </a:ext>
              </a:extLst>
            </p:cNvPr>
            <p:cNvSpPr txBox="1"/>
            <p:nvPr/>
          </p:nvSpPr>
          <p:spPr>
            <a:xfrm>
              <a:off x="6508832" y="1540812"/>
              <a:ext cx="874672" cy="276999"/>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800" dirty="0">
                  <a:solidFill>
                    <a:schemeClr val="tx1"/>
                  </a:solidFill>
                </a:rPr>
                <a:t>Gaming</a:t>
              </a:r>
            </a:p>
          </p:txBody>
        </p:sp>
        <p:sp>
          <p:nvSpPr>
            <p:cNvPr id="35" name="Rectangle: Rounded Corners 34">
              <a:extLst>
                <a:ext uri="{FF2B5EF4-FFF2-40B4-BE49-F238E27FC236}">
                  <a16:creationId xmlns:a16="http://schemas.microsoft.com/office/drawing/2014/main" id="{D3599E6C-E201-4505-A7BA-A1497A313AD8}"/>
                </a:ext>
              </a:extLst>
            </p:cNvPr>
            <p:cNvSpPr/>
            <p:nvPr/>
          </p:nvSpPr>
          <p:spPr>
            <a:xfrm>
              <a:off x="7596077" y="1258055"/>
              <a:ext cx="844714" cy="842512"/>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6" name="TextBox 35">
              <a:extLst>
                <a:ext uri="{FF2B5EF4-FFF2-40B4-BE49-F238E27FC236}">
                  <a16:creationId xmlns:a16="http://schemas.microsoft.com/office/drawing/2014/main" id="{2AFD2BF8-762A-4719-9E09-7EC35E271622}"/>
                </a:ext>
              </a:extLst>
            </p:cNvPr>
            <p:cNvSpPr txBox="1"/>
            <p:nvPr/>
          </p:nvSpPr>
          <p:spPr>
            <a:xfrm>
              <a:off x="8649775" y="1540812"/>
              <a:ext cx="939067" cy="276999"/>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800" dirty="0">
                  <a:solidFill>
                    <a:schemeClr val="tx1"/>
                  </a:solidFill>
                </a:rPr>
                <a:t>Education</a:t>
              </a:r>
            </a:p>
          </p:txBody>
        </p:sp>
        <p:sp>
          <p:nvSpPr>
            <p:cNvPr id="37" name="Rectangle: Rounded Corners 36">
              <a:extLst>
                <a:ext uri="{FF2B5EF4-FFF2-40B4-BE49-F238E27FC236}">
                  <a16:creationId xmlns:a16="http://schemas.microsoft.com/office/drawing/2014/main" id="{3392B26A-A408-4F8D-9BAF-C2B9F4F4EAE3}"/>
                </a:ext>
              </a:extLst>
            </p:cNvPr>
            <p:cNvSpPr/>
            <p:nvPr/>
          </p:nvSpPr>
          <p:spPr>
            <a:xfrm>
              <a:off x="9737022" y="1258055"/>
              <a:ext cx="844714" cy="842512"/>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3A7B4396-6CAE-453E-9358-FDD799387664}"/>
                </a:ext>
              </a:extLst>
            </p:cNvPr>
            <p:cNvSpPr txBox="1"/>
            <p:nvPr/>
          </p:nvSpPr>
          <p:spPr>
            <a:xfrm>
              <a:off x="10790721" y="1540812"/>
              <a:ext cx="874672" cy="276999"/>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800" dirty="0">
                  <a:solidFill>
                    <a:schemeClr val="tx1"/>
                  </a:solidFill>
                </a:rPr>
                <a:t>Movies</a:t>
              </a:r>
            </a:p>
          </p:txBody>
        </p:sp>
        <p:grpSp>
          <p:nvGrpSpPr>
            <p:cNvPr id="39" name="Group 38">
              <a:extLst>
                <a:ext uri="{FF2B5EF4-FFF2-40B4-BE49-F238E27FC236}">
                  <a16:creationId xmlns:a16="http://schemas.microsoft.com/office/drawing/2014/main" id="{DB20E1A9-9C25-4CB1-8B30-77980210ADC8}"/>
                </a:ext>
              </a:extLst>
            </p:cNvPr>
            <p:cNvGrpSpPr/>
            <p:nvPr/>
          </p:nvGrpSpPr>
          <p:grpSpPr>
            <a:xfrm>
              <a:off x="5455133" y="1258055"/>
              <a:ext cx="844714" cy="842512"/>
              <a:chOff x="5455133" y="1258055"/>
              <a:chExt cx="844714" cy="842512"/>
            </a:xfrm>
          </p:grpSpPr>
          <p:sp>
            <p:nvSpPr>
              <p:cNvPr id="61" name="Rectangle: Rounded Corners 60">
                <a:extLst>
                  <a:ext uri="{FF2B5EF4-FFF2-40B4-BE49-F238E27FC236}">
                    <a16:creationId xmlns:a16="http://schemas.microsoft.com/office/drawing/2014/main" id="{DDD1C7D4-492E-41D0-87C5-509BA0AC0D8A}"/>
                  </a:ext>
                </a:extLst>
              </p:cNvPr>
              <p:cNvSpPr/>
              <p:nvPr/>
            </p:nvSpPr>
            <p:spPr>
              <a:xfrm>
                <a:off x="5455133" y="1258055"/>
                <a:ext cx="844714" cy="842512"/>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62" name="Group 61">
                <a:extLst>
                  <a:ext uri="{FF2B5EF4-FFF2-40B4-BE49-F238E27FC236}">
                    <a16:creationId xmlns:a16="http://schemas.microsoft.com/office/drawing/2014/main" id="{F6DEEA68-FE94-4104-A62F-6421BA27A34E}"/>
                  </a:ext>
                </a:extLst>
              </p:cNvPr>
              <p:cNvGrpSpPr/>
              <p:nvPr/>
            </p:nvGrpSpPr>
            <p:grpSpPr>
              <a:xfrm>
                <a:off x="5691753" y="1493574"/>
                <a:ext cx="371475" cy="371475"/>
                <a:chOff x="5910263" y="3243263"/>
                <a:chExt cx="371475" cy="371475"/>
              </a:xfrm>
              <a:solidFill>
                <a:schemeClr val="accent1"/>
              </a:solidFill>
            </p:grpSpPr>
            <p:sp>
              <p:nvSpPr>
                <p:cNvPr id="63" name="Freeform 12">
                  <a:extLst>
                    <a:ext uri="{FF2B5EF4-FFF2-40B4-BE49-F238E27FC236}">
                      <a16:creationId xmlns:a16="http://schemas.microsoft.com/office/drawing/2014/main" id="{01DAD8EE-D661-4C61-9327-4086BA63DF45}"/>
                    </a:ext>
                  </a:extLst>
                </p:cNvPr>
                <p:cNvSpPr>
                  <a:spLocks noEditPoints="1"/>
                </p:cNvSpPr>
                <p:nvPr/>
              </p:nvSpPr>
              <p:spPr bwMode="auto">
                <a:xfrm>
                  <a:off x="5910263" y="3351213"/>
                  <a:ext cx="371475" cy="263525"/>
                </a:xfrm>
                <a:custGeom>
                  <a:avLst/>
                  <a:gdLst>
                    <a:gd name="T0" fmla="*/ 86 w 96"/>
                    <a:gd name="T1" fmla="*/ 68 h 68"/>
                    <a:gd name="T2" fmla="*/ 75 w 96"/>
                    <a:gd name="T3" fmla="*/ 58 h 68"/>
                    <a:gd name="T4" fmla="*/ 65 w 96"/>
                    <a:gd name="T5" fmla="*/ 40 h 68"/>
                    <a:gd name="T6" fmla="*/ 31 w 96"/>
                    <a:gd name="T7" fmla="*/ 40 h 68"/>
                    <a:gd name="T8" fmla="*/ 21 w 96"/>
                    <a:gd name="T9" fmla="*/ 58 h 68"/>
                    <a:gd name="T10" fmla="*/ 10 w 96"/>
                    <a:gd name="T11" fmla="*/ 68 h 68"/>
                    <a:gd name="T12" fmla="*/ 0 w 96"/>
                    <a:gd name="T13" fmla="*/ 58 h 68"/>
                    <a:gd name="T14" fmla="*/ 0 w 96"/>
                    <a:gd name="T15" fmla="*/ 18 h 68"/>
                    <a:gd name="T16" fmla="*/ 18 w 96"/>
                    <a:gd name="T17" fmla="*/ 0 h 68"/>
                    <a:gd name="T18" fmla="*/ 78 w 96"/>
                    <a:gd name="T19" fmla="*/ 0 h 68"/>
                    <a:gd name="T20" fmla="*/ 96 w 96"/>
                    <a:gd name="T21" fmla="*/ 18 h 68"/>
                    <a:gd name="T22" fmla="*/ 96 w 96"/>
                    <a:gd name="T23" fmla="*/ 58 h 68"/>
                    <a:gd name="T24" fmla="*/ 86 w 96"/>
                    <a:gd name="T25" fmla="*/ 68 h 68"/>
                    <a:gd name="T26" fmla="*/ 30 w 96"/>
                    <a:gd name="T27" fmla="*/ 36 h 68"/>
                    <a:gd name="T28" fmla="*/ 66 w 96"/>
                    <a:gd name="T29" fmla="*/ 36 h 68"/>
                    <a:gd name="T30" fmla="*/ 68 w 96"/>
                    <a:gd name="T31" fmla="*/ 37 h 68"/>
                    <a:gd name="T32" fmla="*/ 79 w 96"/>
                    <a:gd name="T33" fmla="*/ 56 h 68"/>
                    <a:gd name="T34" fmla="*/ 86 w 96"/>
                    <a:gd name="T35" fmla="*/ 64 h 68"/>
                    <a:gd name="T36" fmla="*/ 92 w 96"/>
                    <a:gd name="T37" fmla="*/ 58 h 68"/>
                    <a:gd name="T38" fmla="*/ 92 w 96"/>
                    <a:gd name="T39" fmla="*/ 18 h 68"/>
                    <a:gd name="T40" fmla="*/ 78 w 96"/>
                    <a:gd name="T41" fmla="*/ 4 h 68"/>
                    <a:gd name="T42" fmla="*/ 18 w 96"/>
                    <a:gd name="T43" fmla="*/ 4 h 68"/>
                    <a:gd name="T44" fmla="*/ 4 w 96"/>
                    <a:gd name="T45" fmla="*/ 18 h 68"/>
                    <a:gd name="T46" fmla="*/ 4 w 96"/>
                    <a:gd name="T47" fmla="*/ 58 h 68"/>
                    <a:gd name="T48" fmla="*/ 10 w 96"/>
                    <a:gd name="T49" fmla="*/ 64 h 68"/>
                    <a:gd name="T50" fmla="*/ 17 w 96"/>
                    <a:gd name="T51" fmla="*/ 56 h 68"/>
                    <a:gd name="T52" fmla="*/ 28 w 96"/>
                    <a:gd name="T53" fmla="*/ 37 h 68"/>
                    <a:gd name="T54" fmla="*/ 30 w 96"/>
                    <a:gd name="T55"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68">
                      <a:moveTo>
                        <a:pt x="86" y="68"/>
                      </a:moveTo>
                      <a:cubicBezTo>
                        <a:pt x="81" y="68"/>
                        <a:pt x="80" y="67"/>
                        <a:pt x="75" y="58"/>
                      </a:cubicBezTo>
                      <a:cubicBezTo>
                        <a:pt x="73" y="54"/>
                        <a:pt x="70" y="48"/>
                        <a:pt x="65" y="40"/>
                      </a:cubicBezTo>
                      <a:cubicBezTo>
                        <a:pt x="31" y="40"/>
                        <a:pt x="31" y="40"/>
                        <a:pt x="31" y="40"/>
                      </a:cubicBezTo>
                      <a:cubicBezTo>
                        <a:pt x="26" y="48"/>
                        <a:pt x="23" y="54"/>
                        <a:pt x="21" y="58"/>
                      </a:cubicBezTo>
                      <a:cubicBezTo>
                        <a:pt x="16" y="67"/>
                        <a:pt x="15" y="68"/>
                        <a:pt x="10" y="68"/>
                      </a:cubicBezTo>
                      <a:cubicBezTo>
                        <a:pt x="4" y="68"/>
                        <a:pt x="0" y="64"/>
                        <a:pt x="0" y="58"/>
                      </a:cubicBezTo>
                      <a:cubicBezTo>
                        <a:pt x="0" y="18"/>
                        <a:pt x="0" y="18"/>
                        <a:pt x="0" y="18"/>
                      </a:cubicBezTo>
                      <a:cubicBezTo>
                        <a:pt x="0" y="8"/>
                        <a:pt x="8" y="0"/>
                        <a:pt x="18" y="0"/>
                      </a:cubicBezTo>
                      <a:cubicBezTo>
                        <a:pt x="78" y="0"/>
                        <a:pt x="78" y="0"/>
                        <a:pt x="78" y="0"/>
                      </a:cubicBezTo>
                      <a:cubicBezTo>
                        <a:pt x="88" y="0"/>
                        <a:pt x="96" y="8"/>
                        <a:pt x="96" y="18"/>
                      </a:cubicBezTo>
                      <a:cubicBezTo>
                        <a:pt x="96" y="58"/>
                        <a:pt x="96" y="58"/>
                        <a:pt x="96" y="58"/>
                      </a:cubicBezTo>
                      <a:cubicBezTo>
                        <a:pt x="96" y="64"/>
                        <a:pt x="92" y="68"/>
                        <a:pt x="86" y="68"/>
                      </a:cubicBezTo>
                      <a:close/>
                      <a:moveTo>
                        <a:pt x="30" y="36"/>
                      </a:moveTo>
                      <a:cubicBezTo>
                        <a:pt x="66" y="36"/>
                        <a:pt x="66" y="36"/>
                        <a:pt x="66" y="36"/>
                      </a:cubicBezTo>
                      <a:cubicBezTo>
                        <a:pt x="67" y="36"/>
                        <a:pt x="67" y="36"/>
                        <a:pt x="68" y="37"/>
                      </a:cubicBezTo>
                      <a:cubicBezTo>
                        <a:pt x="73" y="46"/>
                        <a:pt x="76" y="52"/>
                        <a:pt x="79" y="56"/>
                      </a:cubicBezTo>
                      <a:cubicBezTo>
                        <a:pt x="83" y="64"/>
                        <a:pt x="83" y="64"/>
                        <a:pt x="86" y="64"/>
                      </a:cubicBezTo>
                      <a:cubicBezTo>
                        <a:pt x="89" y="64"/>
                        <a:pt x="92" y="61"/>
                        <a:pt x="92" y="58"/>
                      </a:cubicBezTo>
                      <a:cubicBezTo>
                        <a:pt x="92" y="18"/>
                        <a:pt x="92" y="18"/>
                        <a:pt x="92" y="18"/>
                      </a:cubicBezTo>
                      <a:cubicBezTo>
                        <a:pt x="92" y="10"/>
                        <a:pt x="86" y="4"/>
                        <a:pt x="78" y="4"/>
                      </a:cubicBezTo>
                      <a:cubicBezTo>
                        <a:pt x="18" y="4"/>
                        <a:pt x="18" y="4"/>
                        <a:pt x="18" y="4"/>
                      </a:cubicBezTo>
                      <a:cubicBezTo>
                        <a:pt x="10" y="4"/>
                        <a:pt x="4" y="10"/>
                        <a:pt x="4" y="18"/>
                      </a:cubicBezTo>
                      <a:cubicBezTo>
                        <a:pt x="4" y="58"/>
                        <a:pt x="4" y="58"/>
                        <a:pt x="4" y="58"/>
                      </a:cubicBezTo>
                      <a:cubicBezTo>
                        <a:pt x="4" y="61"/>
                        <a:pt x="7" y="64"/>
                        <a:pt x="10" y="64"/>
                      </a:cubicBezTo>
                      <a:cubicBezTo>
                        <a:pt x="13" y="64"/>
                        <a:pt x="13" y="64"/>
                        <a:pt x="17" y="56"/>
                      </a:cubicBezTo>
                      <a:cubicBezTo>
                        <a:pt x="20" y="52"/>
                        <a:pt x="23" y="46"/>
                        <a:pt x="28" y="37"/>
                      </a:cubicBezTo>
                      <a:cubicBezTo>
                        <a:pt x="29" y="36"/>
                        <a:pt x="29" y="36"/>
                        <a:pt x="3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9D06FB7F-C36B-4DAD-A9F4-5FD0030C824E}"/>
                    </a:ext>
                  </a:extLst>
                </p:cNvPr>
                <p:cNvSpPr>
                  <a:spLocks noEditPoints="1"/>
                </p:cNvSpPr>
                <p:nvPr/>
              </p:nvSpPr>
              <p:spPr bwMode="auto">
                <a:xfrm>
                  <a:off x="6181726" y="3390901"/>
                  <a:ext cx="30163" cy="30163"/>
                </a:xfrm>
                <a:custGeom>
                  <a:avLst/>
                  <a:gdLst>
                    <a:gd name="T0" fmla="*/ 4 w 8"/>
                    <a:gd name="T1" fmla="*/ 8 h 8"/>
                    <a:gd name="T2" fmla="*/ 1 w 8"/>
                    <a:gd name="T3" fmla="*/ 7 h 8"/>
                    <a:gd name="T4" fmla="*/ 1 w 8"/>
                    <a:gd name="T5" fmla="*/ 1 h 8"/>
                    <a:gd name="T6" fmla="*/ 7 w 8"/>
                    <a:gd name="T7" fmla="*/ 1 h 8"/>
                    <a:gd name="T8" fmla="*/ 7 w 8"/>
                    <a:gd name="T9" fmla="*/ 7 h 8"/>
                    <a:gd name="T10" fmla="*/ 4 w 8"/>
                    <a:gd name="T11" fmla="*/ 8 h 8"/>
                    <a:gd name="T12" fmla="*/ 4 w 8"/>
                    <a:gd name="T13" fmla="*/ 4 h 8"/>
                    <a:gd name="T14" fmla="*/ 4 w 8"/>
                    <a:gd name="T15" fmla="*/ 4 h 8"/>
                    <a:gd name="T16" fmla="*/ 5 w 8"/>
                    <a:gd name="T17" fmla="*/ 5 h 8"/>
                    <a:gd name="T18" fmla="*/ 4 w 8"/>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3" y="8"/>
                        <a:pt x="2" y="8"/>
                        <a:pt x="1" y="7"/>
                      </a:cubicBezTo>
                      <a:cubicBezTo>
                        <a:pt x="0" y="5"/>
                        <a:pt x="0" y="3"/>
                        <a:pt x="1" y="1"/>
                      </a:cubicBezTo>
                      <a:cubicBezTo>
                        <a:pt x="3" y="0"/>
                        <a:pt x="5" y="0"/>
                        <a:pt x="7" y="1"/>
                      </a:cubicBezTo>
                      <a:cubicBezTo>
                        <a:pt x="8" y="3"/>
                        <a:pt x="8" y="5"/>
                        <a:pt x="7" y="7"/>
                      </a:cubicBezTo>
                      <a:cubicBezTo>
                        <a:pt x="6" y="8"/>
                        <a:pt x="5" y="8"/>
                        <a:pt x="4" y="8"/>
                      </a:cubicBezTo>
                      <a:close/>
                      <a:moveTo>
                        <a:pt x="4" y="4"/>
                      </a:moveTo>
                      <a:cubicBezTo>
                        <a:pt x="4" y="4"/>
                        <a:pt x="4" y="4"/>
                        <a:pt x="4" y="4"/>
                      </a:cubicBezTo>
                      <a:cubicBezTo>
                        <a:pt x="5" y="5"/>
                        <a:pt x="5" y="5"/>
                        <a:pt x="5" y="5"/>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C1D53B9A-0DAE-493E-89D4-F629B4FD9F08}"/>
                    </a:ext>
                  </a:extLst>
                </p:cNvPr>
                <p:cNvSpPr>
                  <a:spLocks noEditPoints="1"/>
                </p:cNvSpPr>
                <p:nvPr/>
              </p:nvSpPr>
              <p:spPr bwMode="auto">
                <a:xfrm>
                  <a:off x="6211888" y="3421063"/>
                  <a:ext cx="31750" cy="31750"/>
                </a:xfrm>
                <a:custGeom>
                  <a:avLst/>
                  <a:gdLst>
                    <a:gd name="T0" fmla="*/ 4 w 8"/>
                    <a:gd name="T1" fmla="*/ 8 h 8"/>
                    <a:gd name="T2" fmla="*/ 1 w 8"/>
                    <a:gd name="T3" fmla="*/ 7 h 8"/>
                    <a:gd name="T4" fmla="*/ 1 w 8"/>
                    <a:gd name="T5" fmla="*/ 1 h 8"/>
                    <a:gd name="T6" fmla="*/ 7 w 8"/>
                    <a:gd name="T7" fmla="*/ 1 h 8"/>
                    <a:gd name="T8" fmla="*/ 7 w 8"/>
                    <a:gd name="T9" fmla="*/ 7 h 8"/>
                    <a:gd name="T10" fmla="*/ 4 w 8"/>
                    <a:gd name="T11" fmla="*/ 8 h 8"/>
                    <a:gd name="T12" fmla="*/ 4 w 8"/>
                    <a:gd name="T13" fmla="*/ 4 h 8"/>
                    <a:gd name="T14" fmla="*/ 4 w 8"/>
                    <a:gd name="T15" fmla="*/ 4 h 8"/>
                    <a:gd name="T16" fmla="*/ 5 w 8"/>
                    <a:gd name="T17" fmla="*/ 5 h 8"/>
                    <a:gd name="T18" fmla="*/ 4 w 8"/>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3" y="8"/>
                        <a:pt x="2" y="8"/>
                        <a:pt x="1" y="7"/>
                      </a:cubicBezTo>
                      <a:cubicBezTo>
                        <a:pt x="0" y="5"/>
                        <a:pt x="0" y="3"/>
                        <a:pt x="1" y="1"/>
                      </a:cubicBezTo>
                      <a:cubicBezTo>
                        <a:pt x="3" y="0"/>
                        <a:pt x="5" y="0"/>
                        <a:pt x="7" y="1"/>
                      </a:cubicBezTo>
                      <a:cubicBezTo>
                        <a:pt x="8" y="3"/>
                        <a:pt x="8" y="5"/>
                        <a:pt x="7" y="7"/>
                      </a:cubicBezTo>
                      <a:cubicBezTo>
                        <a:pt x="6" y="8"/>
                        <a:pt x="5" y="8"/>
                        <a:pt x="4" y="8"/>
                      </a:cubicBezTo>
                      <a:close/>
                      <a:moveTo>
                        <a:pt x="4" y="4"/>
                      </a:moveTo>
                      <a:cubicBezTo>
                        <a:pt x="4" y="4"/>
                        <a:pt x="4" y="4"/>
                        <a:pt x="4" y="4"/>
                      </a:cubicBezTo>
                      <a:cubicBezTo>
                        <a:pt x="5" y="5"/>
                        <a:pt x="5" y="5"/>
                        <a:pt x="5" y="5"/>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5B5C98DA-6940-4807-B050-75B6A915B104}"/>
                    </a:ext>
                  </a:extLst>
                </p:cNvPr>
                <p:cNvSpPr>
                  <a:spLocks noEditPoints="1"/>
                </p:cNvSpPr>
                <p:nvPr/>
              </p:nvSpPr>
              <p:spPr bwMode="auto">
                <a:xfrm>
                  <a:off x="6149976" y="3421063"/>
                  <a:ext cx="31750" cy="31750"/>
                </a:xfrm>
                <a:custGeom>
                  <a:avLst/>
                  <a:gdLst>
                    <a:gd name="T0" fmla="*/ 4 w 8"/>
                    <a:gd name="T1" fmla="*/ 8 h 8"/>
                    <a:gd name="T2" fmla="*/ 1 w 8"/>
                    <a:gd name="T3" fmla="*/ 7 h 8"/>
                    <a:gd name="T4" fmla="*/ 0 w 8"/>
                    <a:gd name="T5" fmla="*/ 4 h 8"/>
                    <a:gd name="T6" fmla="*/ 1 w 8"/>
                    <a:gd name="T7" fmla="*/ 1 h 8"/>
                    <a:gd name="T8" fmla="*/ 7 w 8"/>
                    <a:gd name="T9" fmla="*/ 1 h 8"/>
                    <a:gd name="T10" fmla="*/ 7 w 8"/>
                    <a:gd name="T11" fmla="*/ 7 h 8"/>
                    <a:gd name="T12" fmla="*/ 4 w 8"/>
                    <a:gd name="T13" fmla="*/ 8 h 8"/>
                    <a:gd name="T14" fmla="*/ 4 w 8"/>
                    <a:gd name="T15" fmla="*/ 4 h 8"/>
                    <a:gd name="T16" fmla="*/ 4 w 8"/>
                    <a:gd name="T17" fmla="*/ 4 h 8"/>
                    <a:gd name="T18" fmla="*/ 5 w 8"/>
                    <a:gd name="T19" fmla="*/ 5 h 8"/>
                    <a:gd name="T20" fmla="*/ 4 w 8"/>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8"/>
                      </a:moveTo>
                      <a:cubicBezTo>
                        <a:pt x="3" y="8"/>
                        <a:pt x="2" y="8"/>
                        <a:pt x="1" y="7"/>
                      </a:cubicBezTo>
                      <a:cubicBezTo>
                        <a:pt x="0" y="6"/>
                        <a:pt x="0" y="5"/>
                        <a:pt x="0" y="4"/>
                      </a:cubicBezTo>
                      <a:cubicBezTo>
                        <a:pt x="0" y="3"/>
                        <a:pt x="0" y="2"/>
                        <a:pt x="1" y="1"/>
                      </a:cubicBezTo>
                      <a:cubicBezTo>
                        <a:pt x="3" y="0"/>
                        <a:pt x="5" y="0"/>
                        <a:pt x="7" y="1"/>
                      </a:cubicBezTo>
                      <a:cubicBezTo>
                        <a:pt x="8" y="3"/>
                        <a:pt x="8" y="5"/>
                        <a:pt x="7" y="7"/>
                      </a:cubicBezTo>
                      <a:cubicBezTo>
                        <a:pt x="6" y="8"/>
                        <a:pt x="5" y="8"/>
                        <a:pt x="4" y="8"/>
                      </a:cubicBezTo>
                      <a:close/>
                      <a:moveTo>
                        <a:pt x="4" y="4"/>
                      </a:moveTo>
                      <a:cubicBezTo>
                        <a:pt x="4" y="4"/>
                        <a:pt x="4" y="4"/>
                        <a:pt x="4" y="4"/>
                      </a:cubicBezTo>
                      <a:cubicBezTo>
                        <a:pt x="5" y="5"/>
                        <a:pt x="5" y="5"/>
                        <a:pt x="5" y="5"/>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DFB504C2-4B0B-44A3-A6F0-0884D8796777}"/>
                    </a:ext>
                  </a:extLst>
                </p:cNvPr>
                <p:cNvSpPr>
                  <a:spLocks noEditPoints="1"/>
                </p:cNvSpPr>
                <p:nvPr/>
              </p:nvSpPr>
              <p:spPr bwMode="auto">
                <a:xfrm>
                  <a:off x="6181726" y="3452813"/>
                  <a:ext cx="30163" cy="30163"/>
                </a:xfrm>
                <a:custGeom>
                  <a:avLst/>
                  <a:gdLst>
                    <a:gd name="T0" fmla="*/ 4 w 8"/>
                    <a:gd name="T1" fmla="*/ 8 h 8"/>
                    <a:gd name="T2" fmla="*/ 1 w 8"/>
                    <a:gd name="T3" fmla="*/ 7 h 8"/>
                    <a:gd name="T4" fmla="*/ 1 w 8"/>
                    <a:gd name="T5" fmla="*/ 1 h 8"/>
                    <a:gd name="T6" fmla="*/ 7 w 8"/>
                    <a:gd name="T7" fmla="*/ 1 h 8"/>
                    <a:gd name="T8" fmla="*/ 7 w 8"/>
                    <a:gd name="T9" fmla="*/ 7 h 8"/>
                    <a:gd name="T10" fmla="*/ 4 w 8"/>
                    <a:gd name="T11" fmla="*/ 8 h 8"/>
                    <a:gd name="T12" fmla="*/ 4 w 8"/>
                    <a:gd name="T13" fmla="*/ 4 h 8"/>
                    <a:gd name="T14" fmla="*/ 4 w 8"/>
                    <a:gd name="T15" fmla="*/ 4 h 8"/>
                    <a:gd name="T16" fmla="*/ 5 w 8"/>
                    <a:gd name="T17" fmla="*/ 5 h 8"/>
                    <a:gd name="T18" fmla="*/ 4 w 8"/>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3" y="8"/>
                        <a:pt x="2" y="8"/>
                        <a:pt x="1" y="7"/>
                      </a:cubicBezTo>
                      <a:cubicBezTo>
                        <a:pt x="0" y="5"/>
                        <a:pt x="0" y="3"/>
                        <a:pt x="1" y="1"/>
                      </a:cubicBezTo>
                      <a:cubicBezTo>
                        <a:pt x="3" y="0"/>
                        <a:pt x="5" y="0"/>
                        <a:pt x="7" y="1"/>
                      </a:cubicBezTo>
                      <a:cubicBezTo>
                        <a:pt x="8" y="3"/>
                        <a:pt x="8" y="5"/>
                        <a:pt x="7" y="7"/>
                      </a:cubicBezTo>
                      <a:cubicBezTo>
                        <a:pt x="6" y="8"/>
                        <a:pt x="5" y="8"/>
                        <a:pt x="4" y="8"/>
                      </a:cubicBezTo>
                      <a:close/>
                      <a:moveTo>
                        <a:pt x="4" y="4"/>
                      </a:moveTo>
                      <a:cubicBezTo>
                        <a:pt x="4" y="4"/>
                        <a:pt x="4" y="4"/>
                        <a:pt x="4" y="4"/>
                      </a:cubicBezTo>
                      <a:cubicBezTo>
                        <a:pt x="5" y="5"/>
                        <a:pt x="5" y="5"/>
                        <a:pt x="5" y="5"/>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7">
                  <a:extLst>
                    <a:ext uri="{FF2B5EF4-FFF2-40B4-BE49-F238E27FC236}">
                      <a16:creationId xmlns:a16="http://schemas.microsoft.com/office/drawing/2014/main" id="{112C7946-742A-4C52-BF00-75613F20C066}"/>
                    </a:ext>
                  </a:extLst>
                </p:cNvPr>
                <p:cNvSpPr>
                  <a:spLocks/>
                </p:cNvSpPr>
                <p:nvPr/>
              </p:nvSpPr>
              <p:spPr bwMode="auto">
                <a:xfrm>
                  <a:off x="5988051" y="3398838"/>
                  <a:ext cx="15875" cy="76200"/>
                </a:xfrm>
                <a:custGeom>
                  <a:avLst/>
                  <a:gdLst>
                    <a:gd name="T0" fmla="*/ 2 w 4"/>
                    <a:gd name="T1" fmla="*/ 20 h 20"/>
                    <a:gd name="T2" fmla="*/ 0 w 4"/>
                    <a:gd name="T3" fmla="*/ 18 h 20"/>
                    <a:gd name="T4" fmla="*/ 0 w 4"/>
                    <a:gd name="T5" fmla="*/ 2 h 20"/>
                    <a:gd name="T6" fmla="*/ 2 w 4"/>
                    <a:gd name="T7" fmla="*/ 0 h 20"/>
                    <a:gd name="T8" fmla="*/ 4 w 4"/>
                    <a:gd name="T9" fmla="*/ 2 h 20"/>
                    <a:gd name="T10" fmla="*/ 4 w 4"/>
                    <a:gd name="T11" fmla="*/ 18 h 20"/>
                    <a:gd name="T12" fmla="*/ 2 w 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2" y="20"/>
                      </a:moveTo>
                      <a:cubicBezTo>
                        <a:pt x="1" y="20"/>
                        <a:pt x="0" y="19"/>
                        <a:pt x="0" y="18"/>
                      </a:cubicBezTo>
                      <a:cubicBezTo>
                        <a:pt x="0" y="2"/>
                        <a:pt x="0" y="2"/>
                        <a:pt x="0" y="2"/>
                      </a:cubicBezTo>
                      <a:cubicBezTo>
                        <a:pt x="0" y="1"/>
                        <a:pt x="1" y="0"/>
                        <a:pt x="2" y="0"/>
                      </a:cubicBezTo>
                      <a:cubicBezTo>
                        <a:pt x="3" y="0"/>
                        <a:pt x="4" y="1"/>
                        <a:pt x="4" y="2"/>
                      </a:cubicBezTo>
                      <a:cubicBezTo>
                        <a:pt x="4" y="18"/>
                        <a:pt x="4" y="18"/>
                        <a:pt x="4" y="18"/>
                      </a:cubicBezTo>
                      <a:cubicBezTo>
                        <a:pt x="4" y="19"/>
                        <a:pt x="3"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8">
                  <a:extLst>
                    <a:ext uri="{FF2B5EF4-FFF2-40B4-BE49-F238E27FC236}">
                      <a16:creationId xmlns:a16="http://schemas.microsoft.com/office/drawing/2014/main" id="{55BA0572-B309-4586-A1B3-386B7E8BAAEF}"/>
                    </a:ext>
                  </a:extLst>
                </p:cNvPr>
                <p:cNvSpPr>
                  <a:spLocks/>
                </p:cNvSpPr>
                <p:nvPr/>
              </p:nvSpPr>
              <p:spPr bwMode="auto">
                <a:xfrm>
                  <a:off x="5956301" y="3429001"/>
                  <a:ext cx="77788" cy="15875"/>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9">
                  <a:extLst>
                    <a:ext uri="{FF2B5EF4-FFF2-40B4-BE49-F238E27FC236}">
                      <a16:creationId xmlns:a16="http://schemas.microsoft.com/office/drawing/2014/main" id="{571D4EB5-51DB-4232-A90A-B503088CDA8F}"/>
                    </a:ext>
                  </a:extLst>
                </p:cNvPr>
                <p:cNvSpPr>
                  <a:spLocks/>
                </p:cNvSpPr>
                <p:nvPr/>
              </p:nvSpPr>
              <p:spPr bwMode="auto">
                <a:xfrm>
                  <a:off x="6057901" y="3460751"/>
                  <a:ext cx="30163" cy="14288"/>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0">
                  <a:extLst>
                    <a:ext uri="{FF2B5EF4-FFF2-40B4-BE49-F238E27FC236}">
                      <a16:creationId xmlns:a16="http://schemas.microsoft.com/office/drawing/2014/main" id="{5D7E1278-4DF9-4061-B706-74B13AFED303}"/>
                    </a:ext>
                  </a:extLst>
                </p:cNvPr>
                <p:cNvSpPr>
                  <a:spLocks/>
                </p:cNvSpPr>
                <p:nvPr/>
              </p:nvSpPr>
              <p:spPr bwMode="auto">
                <a:xfrm>
                  <a:off x="6103938" y="3460751"/>
                  <a:ext cx="30163" cy="14288"/>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1">
                  <a:extLst>
                    <a:ext uri="{FF2B5EF4-FFF2-40B4-BE49-F238E27FC236}">
                      <a16:creationId xmlns:a16="http://schemas.microsoft.com/office/drawing/2014/main" id="{AC35D775-DD24-4FC8-861B-9341AE669039}"/>
                    </a:ext>
                  </a:extLst>
                </p:cNvPr>
                <p:cNvSpPr>
                  <a:spLocks noEditPoints="1"/>
                </p:cNvSpPr>
                <p:nvPr/>
              </p:nvSpPr>
              <p:spPr bwMode="auto">
                <a:xfrm>
                  <a:off x="6049963" y="3321051"/>
                  <a:ext cx="77788" cy="46038"/>
                </a:xfrm>
                <a:custGeom>
                  <a:avLst/>
                  <a:gdLst>
                    <a:gd name="T0" fmla="*/ 18 w 20"/>
                    <a:gd name="T1" fmla="*/ 12 h 12"/>
                    <a:gd name="T2" fmla="*/ 2 w 20"/>
                    <a:gd name="T3" fmla="*/ 12 h 12"/>
                    <a:gd name="T4" fmla="*/ 0 w 20"/>
                    <a:gd name="T5" fmla="*/ 10 h 12"/>
                    <a:gd name="T6" fmla="*/ 0 w 20"/>
                    <a:gd name="T7" fmla="*/ 2 h 12"/>
                    <a:gd name="T8" fmla="*/ 2 w 20"/>
                    <a:gd name="T9" fmla="*/ 0 h 12"/>
                    <a:gd name="T10" fmla="*/ 18 w 20"/>
                    <a:gd name="T11" fmla="*/ 0 h 12"/>
                    <a:gd name="T12" fmla="*/ 20 w 20"/>
                    <a:gd name="T13" fmla="*/ 2 h 12"/>
                    <a:gd name="T14" fmla="*/ 20 w 20"/>
                    <a:gd name="T15" fmla="*/ 10 h 12"/>
                    <a:gd name="T16" fmla="*/ 18 w 20"/>
                    <a:gd name="T17" fmla="*/ 12 h 12"/>
                    <a:gd name="T18" fmla="*/ 4 w 20"/>
                    <a:gd name="T19" fmla="*/ 8 h 12"/>
                    <a:gd name="T20" fmla="*/ 16 w 20"/>
                    <a:gd name="T21" fmla="*/ 8 h 12"/>
                    <a:gd name="T22" fmla="*/ 16 w 20"/>
                    <a:gd name="T23" fmla="*/ 4 h 12"/>
                    <a:gd name="T24" fmla="*/ 4 w 20"/>
                    <a:gd name="T25" fmla="*/ 4 h 12"/>
                    <a:gd name="T26" fmla="*/ 4 w 20"/>
                    <a:gd name="T2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2">
                      <a:moveTo>
                        <a:pt x="18" y="12"/>
                      </a:moveTo>
                      <a:cubicBezTo>
                        <a:pt x="2" y="12"/>
                        <a:pt x="2" y="12"/>
                        <a:pt x="2" y="12"/>
                      </a:cubicBezTo>
                      <a:cubicBezTo>
                        <a:pt x="1" y="12"/>
                        <a:pt x="0" y="11"/>
                        <a:pt x="0" y="10"/>
                      </a:cubicBezTo>
                      <a:cubicBezTo>
                        <a:pt x="0" y="2"/>
                        <a:pt x="0" y="2"/>
                        <a:pt x="0" y="2"/>
                      </a:cubicBezTo>
                      <a:cubicBezTo>
                        <a:pt x="0" y="1"/>
                        <a:pt x="1" y="0"/>
                        <a:pt x="2" y="0"/>
                      </a:cubicBezTo>
                      <a:cubicBezTo>
                        <a:pt x="18" y="0"/>
                        <a:pt x="18" y="0"/>
                        <a:pt x="18" y="0"/>
                      </a:cubicBezTo>
                      <a:cubicBezTo>
                        <a:pt x="19" y="0"/>
                        <a:pt x="20" y="1"/>
                        <a:pt x="20" y="2"/>
                      </a:cubicBezTo>
                      <a:cubicBezTo>
                        <a:pt x="20" y="10"/>
                        <a:pt x="20" y="10"/>
                        <a:pt x="20" y="10"/>
                      </a:cubicBezTo>
                      <a:cubicBezTo>
                        <a:pt x="20" y="11"/>
                        <a:pt x="19" y="12"/>
                        <a:pt x="18" y="12"/>
                      </a:cubicBezTo>
                      <a:close/>
                      <a:moveTo>
                        <a:pt x="4" y="8"/>
                      </a:moveTo>
                      <a:cubicBezTo>
                        <a:pt x="16" y="8"/>
                        <a:pt x="16" y="8"/>
                        <a:pt x="16" y="8"/>
                      </a:cubicBezTo>
                      <a:cubicBezTo>
                        <a:pt x="16" y="4"/>
                        <a:pt x="16" y="4"/>
                        <a:pt x="16" y="4"/>
                      </a:cubicBezTo>
                      <a:cubicBezTo>
                        <a:pt x="4" y="4"/>
                        <a:pt x="4" y="4"/>
                        <a:pt x="4" y="4"/>
                      </a:cubicBez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
                  <a:extLst>
                    <a:ext uri="{FF2B5EF4-FFF2-40B4-BE49-F238E27FC236}">
                      <a16:creationId xmlns:a16="http://schemas.microsoft.com/office/drawing/2014/main" id="{98179075-A959-47BE-B0F2-F32F83BECA7B}"/>
                    </a:ext>
                  </a:extLst>
                </p:cNvPr>
                <p:cNvSpPr>
                  <a:spLocks/>
                </p:cNvSpPr>
                <p:nvPr/>
              </p:nvSpPr>
              <p:spPr bwMode="auto">
                <a:xfrm>
                  <a:off x="5972176" y="3243263"/>
                  <a:ext cx="123825" cy="93663"/>
                </a:xfrm>
                <a:custGeom>
                  <a:avLst/>
                  <a:gdLst>
                    <a:gd name="T0" fmla="*/ 30 w 32"/>
                    <a:gd name="T1" fmla="*/ 24 h 24"/>
                    <a:gd name="T2" fmla="*/ 28 w 32"/>
                    <a:gd name="T3" fmla="*/ 22 h 24"/>
                    <a:gd name="T4" fmla="*/ 28 w 32"/>
                    <a:gd name="T5" fmla="*/ 12 h 24"/>
                    <a:gd name="T6" fmla="*/ 20 w 32"/>
                    <a:gd name="T7" fmla="*/ 4 h 24"/>
                    <a:gd name="T8" fmla="*/ 2 w 32"/>
                    <a:gd name="T9" fmla="*/ 4 h 24"/>
                    <a:gd name="T10" fmla="*/ 0 w 32"/>
                    <a:gd name="T11" fmla="*/ 2 h 24"/>
                    <a:gd name="T12" fmla="*/ 2 w 32"/>
                    <a:gd name="T13" fmla="*/ 0 h 24"/>
                    <a:gd name="T14" fmla="*/ 20 w 32"/>
                    <a:gd name="T15" fmla="*/ 0 h 24"/>
                    <a:gd name="T16" fmla="*/ 32 w 32"/>
                    <a:gd name="T17" fmla="*/ 12 h 24"/>
                    <a:gd name="T18" fmla="*/ 32 w 32"/>
                    <a:gd name="T19" fmla="*/ 22 h 24"/>
                    <a:gd name="T20" fmla="*/ 30 w 32"/>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4">
                      <a:moveTo>
                        <a:pt x="30" y="24"/>
                      </a:moveTo>
                      <a:cubicBezTo>
                        <a:pt x="29" y="24"/>
                        <a:pt x="28" y="23"/>
                        <a:pt x="28" y="22"/>
                      </a:cubicBezTo>
                      <a:cubicBezTo>
                        <a:pt x="28" y="12"/>
                        <a:pt x="28" y="12"/>
                        <a:pt x="28" y="12"/>
                      </a:cubicBezTo>
                      <a:cubicBezTo>
                        <a:pt x="28" y="8"/>
                        <a:pt x="24" y="4"/>
                        <a:pt x="20" y="4"/>
                      </a:cubicBezTo>
                      <a:cubicBezTo>
                        <a:pt x="2" y="4"/>
                        <a:pt x="2" y="4"/>
                        <a:pt x="2" y="4"/>
                      </a:cubicBezTo>
                      <a:cubicBezTo>
                        <a:pt x="1" y="4"/>
                        <a:pt x="0" y="3"/>
                        <a:pt x="0" y="2"/>
                      </a:cubicBezTo>
                      <a:cubicBezTo>
                        <a:pt x="0" y="1"/>
                        <a:pt x="1" y="0"/>
                        <a:pt x="2" y="0"/>
                      </a:cubicBezTo>
                      <a:cubicBezTo>
                        <a:pt x="20" y="0"/>
                        <a:pt x="20" y="0"/>
                        <a:pt x="20" y="0"/>
                      </a:cubicBezTo>
                      <a:cubicBezTo>
                        <a:pt x="27" y="0"/>
                        <a:pt x="32" y="5"/>
                        <a:pt x="32" y="12"/>
                      </a:cubicBezTo>
                      <a:cubicBezTo>
                        <a:pt x="32" y="22"/>
                        <a:pt x="32" y="22"/>
                        <a:pt x="32" y="22"/>
                      </a:cubicBezTo>
                      <a:cubicBezTo>
                        <a:pt x="32" y="23"/>
                        <a:pt x="31" y="24"/>
                        <a:pt x="3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9">
              <a:extLst>
                <a:ext uri="{FF2B5EF4-FFF2-40B4-BE49-F238E27FC236}">
                  <a16:creationId xmlns:a16="http://schemas.microsoft.com/office/drawing/2014/main" id="{A41A6039-486D-4D25-B4A3-DFF9DC6ED948}"/>
                </a:ext>
              </a:extLst>
            </p:cNvPr>
            <p:cNvGrpSpPr/>
            <p:nvPr/>
          </p:nvGrpSpPr>
          <p:grpSpPr>
            <a:xfrm>
              <a:off x="7832697" y="1493574"/>
              <a:ext cx="371475" cy="371475"/>
              <a:chOff x="5910263" y="3243263"/>
              <a:chExt cx="371475" cy="371475"/>
            </a:xfrm>
            <a:solidFill>
              <a:schemeClr val="accent1"/>
            </a:solidFill>
          </p:grpSpPr>
          <p:sp>
            <p:nvSpPr>
              <p:cNvPr id="51" name="Freeform 26">
                <a:extLst>
                  <a:ext uri="{FF2B5EF4-FFF2-40B4-BE49-F238E27FC236}">
                    <a16:creationId xmlns:a16="http://schemas.microsoft.com/office/drawing/2014/main" id="{A141AF31-BE57-49FA-B6C0-AA65F4B22EA3}"/>
                  </a:ext>
                </a:extLst>
              </p:cNvPr>
              <p:cNvSpPr>
                <a:spLocks/>
              </p:cNvSpPr>
              <p:nvPr/>
            </p:nvSpPr>
            <p:spPr bwMode="auto">
              <a:xfrm>
                <a:off x="5956301" y="3289301"/>
                <a:ext cx="185738"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a:extLst>
                  <a:ext uri="{FF2B5EF4-FFF2-40B4-BE49-F238E27FC236}">
                    <a16:creationId xmlns:a16="http://schemas.microsoft.com/office/drawing/2014/main" id="{4F3824A5-6FDB-4C4A-8A4F-7742ADEFB145}"/>
                  </a:ext>
                </a:extLst>
              </p:cNvPr>
              <p:cNvSpPr>
                <a:spLocks noEditPoints="1"/>
              </p:cNvSpPr>
              <p:nvPr/>
            </p:nvSpPr>
            <p:spPr bwMode="auto">
              <a:xfrm>
                <a:off x="5956301" y="3336926"/>
                <a:ext cx="93663" cy="107950"/>
              </a:xfrm>
              <a:custGeom>
                <a:avLst/>
                <a:gdLst>
                  <a:gd name="T0" fmla="*/ 22 w 24"/>
                  <a:gd name="T1" fmla="*/ 28 h 28"/>
                  <a:gd name="T2" fmla="*/ 2 w 24"/>
                  <a:gd name="T3" fmla="*/ 28 h 28"/>
                  <a:gd name="T4" fmla="*/ 0 w 24"/>
                  <a:gd name="T5" fmla="*/ 26 h 28"/>
                  <a:gd name="T6" fmla="*/ 0 w 24"/>
                  <a:gd name="T7" fmla="*/ 2 h 28"/>
                  <a:gd name="T8" fmla="*/ 2 w 24"/>
                  <a:gd name="T9" fmla="*/ 0 h 28"/>
                  <a:gd name="T10" fmla="*/ 22 w 24"/>
                  <a:gd name="T11" fmla="*/ 0 h 28"/>
                  <a:gd name="T12" fmla="*/ 24 w 24"/>
                  <a:gd name="T13" fmla="*/ 2 h 28"/>
                  <a:gd name="T14" fmla="*/ 24 w 24"/>
                  <a:gd name="T15" fmla="*/ 26 h 28"/>
                  <a:gd name="T16" fmla="*/ 22 w 24"/>
                  <a:gd name="T17" fmla="*/ 28 h 28"/>
                  <a:gd name="T18" fmla="*/ 4 w 24"/>
                  <a:gd name="T19" fmla="*/ 24 h 28"/>
                  <a:gd name="T20" fmla="*/ 20 w 24"/>
                  <a:gd name="T21" fmla="*/ 24 h 28"/>
                  <a:gd name="T22" fmla="*/ 20 w 24"/>
                  <a:gd name="T23" fmla="*/ 4 h 28"/>
                  <a:gd name="T24" fmla="*/ 4 w 24"/>
                  <a:gd name="T25" fmla="*/ 4 h 28"/>
                  <a:gd name="T26" fmla="*/ 4 w 24"/>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8">
                    <a:moveTo>
                      <a:pt x="22" y="28"/>
                    </a:moveTo>
                    <a:cubicBezTo>
                      <a:pt x="2" y="28"/>
                      <a:pt x="2" y="28"/>
                      <a:pt x="2" y="28"/>
                    </a:cubicBezTo>
                    <a:cubicBezTo>
                      <a:pt x="1" y="28"/>
                      <a:pt x="0" y="27"/>
                      <a:pt x="0" y="26"/>
                    </a:cubicBezTo>
                    <a:cubicBezTo>
                      <a:pt x="0" y="2"/>
                      <a:pt x="0" y="2"/>
                      <a:pt x="0" y="2"/>
                    </a:cubicBezTo>
                    <a:cubicBezTo>
                      <a:pt x="0" y="1"/>
                      <a:pt x="1" y="0"/>
                      <a:pt x="2" y="0"/>
                    </a:cubicBezTo>
                    <a:cubicBezTo>
                      <a:pt x="22" y="0"/>
                      <a:pt x="22" y="0"/>
                      <a:pt x="22" y="0"/>
                    </a:cubicBezTo>
                    <a:cubicBezTo>
                      <a:pt x="23" y="0"/>
                      <a:pt x="24" y="1"/>
                      <a:pt x="24" y="2"/>
                    </a:cubicBezTo>
                    <a:cubicBezTo>
                      <a:pt x="24" y="26"/>
                      <a:pt x="24" y="26"/>
                      <a:pt x="24" y="26"/>
                    </a:cubicBezTo>
                    <a:cubicBezTo>
                      <a:pt x="24" y="27"/>
                      <a:pt x="23" y="28"/>
                      <a:pt x="22" y="28"/>
                    </a:cubicBezTo>
                    <a:close/>
                    <a:moveTo>
                      <a:pt x="4" y="24"/>
                    </a:moveTo>
                    <a:cubicBezTo>
                      <a:pt x="20" y="24"/>
                      <a:pt x="20" y="24"/>
                      <a:pt x="20" y="24"/>
                    </a:cubicBezTo>
                    <a:cubicBezTo>
                      <a:pt x="20" y="4"/>
                      <a:pt x="20" y="4"/>
                      <a:pt x="20"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a:extLst>
                  <a:ext uri="{FF2B5EF4-FFF2-40B4-BE49-F238E27FC236}">
                    <a16:creationId xmlns:a16="http://schemas.microsoft.com/office/drawing/2014/main" id="{E40D1EDD-3F82-4A6E-A86B-D3C20EF7DA48}"/>
                  </a:ext>
                </a:extLst>
              </p:cNvPr>
              <p:cNvSpPr>
                <a:spLocks/>
              </p:cNvSpPr>
              <p:nvPr/>
            </p:nvSpPr>
            <p:spPr bwMode="auto">
              <a:xfrm>
                <a:off x="6080126" y="3367088"/>
                <a:ext cx="61913"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a:extLst>
                  <a:ext uri="{FF2B5EF4-FFF2-40B4-BE49-F238E27FC236}">
                    <a16:creationId xmlns:a16="http://schemas.microsoft.com/office/drawing/2014/main" id="{41634043-A62E-4553-B715-5BDDED02E911}"/>
                  </a:ext>
                </a:extLst>
              </p:cNvPr>
              <p:cNvSpPr>
                <a:spLocks/>
              </p:cNvSpPr>
              <p:nvPr/>
            </p:nvSpPr>
            <p:spPr bwMode="auto">
              <a:xfrm>
                <a:off x="6065838" y="3398838"/>
                <a:ext cx="76200" cy="1428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a:extLst>
                  <a:ext uri="{FF2B5EF4-FFF2-40B4-BE49-F238E27FC236}">
                    <a16:creationId xmlns:a16="http://schemas.microsoft.com/office/drawing/2014/main" id="{9DB1E586-AD57-4297-A227-48A7E8777B83}"/>
                  </a:ext>
                </a:extLst>
              </p:cNvPr>
              <p:cNvSpPr>
                <a:spLocks/>
              </p:cNvSpPr>
              <p:nvPr/>
            </p:nvSpPr>
            <p:spPr bwMode="auto">
              <a:xfrm>
                <a:off x="6065838" y="3429001"/>
                <a:ext cx="76200" cy="15875"/>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1">
                <a:extLst>
                  <a:ext uri="{FF2B5EF4-FFF2-40B4-BE49-F238E27FC236}">
                    <a16:creationId xmlns:a16="http://schemas.microsoft.com/office/drawing/2014/main" id="{82FCC83E-834C-48A1-B94A-94E97FD3E17B}"/>
                  </a:ext>
                </a:extLst>
              </p:cNvPr>
              <p:cNvSpPr>
                <a:spLocks/>
              </p:cNvSpPr>
              <p:nvPr/>
            </p:nvSpPr>
            <p:spPr bwMode="auto">
              <a:xfrm>
                <a:off x="5956301" y="3460751"/>
                <a:ext cx="185738"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2">
                <a:extLst>
                  <a:ext uri="{FF2B5EF4-FFF2-40B4-BE49-F238E27FC236}">
                    <a16:creationId xmlns:a16="http://schemas.microsoft.com/office/drawing/2014/main" id="{70BD24E7-4CBC-4D65-9AE2-BFEE35159F15}"/>
                  </a:ext>
                </a:extLst>
              </p:cNvPr>
              <p:cNvSpPr>
                <a:spLocks/>
              </p:cNvSpPr>
              <p:nvPr/>
            </p:nvSpPr>
            <p:spPr bwMode="auto">
              <a:xfrm>
                <a:off x="5956301" y="3490913"/>
                <a:ext cx="185738"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3">
                <a:extLst>
                  <a:ext uri="{FF2B5EF4-FFF2-40B4-BE49-F238E27FC236}">
                    <a16:creationId xmlns:a16="http://schemas.microsoft.com/office/drawing/2014/main" id="{3995866C-EAD4-4943-A59F-6C2212AFE905}"/>
                  </a:ext>
                </a:extLst>
              </p:cNvPr>
              <p:cNvSpPr>
                <a:spLocks/>
              </p:cNvSpPr>
              <p:nvPr/>
            </p:nvSpPr>
            <p:spPr bwMode="auto">
              <a:xfrm>
                <a:off x="5956301" y="3522663"/>
                <a:ext cx="185738"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4">
                <a:extLst>
                  <a:ext uri="{FF2B5EF4-FFF2-40B4-BE49-F238E27FC236}">
                    <a16:creationId xmlns:a16="http://schemas.microsoft.com/office/drawing/2014/main" id="{95844540-3D40-4CC0-87B7-4A634AF8BE34}"/>
                  </a:ext>
                </a:extLst>
              </p:cNvPr>
              <p:cNvSpPr>
                <a:spLocks noEditPoints="1"/>
              </p:cNvSpPr>
              <p:nvPr/>
            </p:nvSpPr>
            <p:spPr bwMode="auto">
              <a:xfrm>
                <a:off x="6173788" y="3267076"/>
                <a:ext cx="77788" cy="317500"/>
              </a:xfrm>
              <a:custGeom>
                <a:avLst/>
                <a:gdLst>
                  <a:gd name="T0" fmla="*/ 14 w 20"/>
                  <a:gd name="T1" fmla="*/ 82 h 82"/>
                  <a:gd name="T2" fmla="*/ 8 w 20"/>
                  <a:gd name="T3" fmla="*/ 76 h 82"/>
                  <a:gd name="T4" fmla="*/ 8 w 20"/>
                  <a:gd name="T5" fmla="*/ 4 h 82"/>
                  <a:gd name="T6" fmla="*/ 4 w 20"/>
                  <a:gd name="T7" fmla="*/ 4 h 82"/>
                  <a:gd name="T8" fmla="*/ 4 w 20"/>
                  <a:gd name="T9" fmla="*/ 10 h 82"/>
                  <a:gd name="T10" fmla="*/ 2 w 20"/>
                  <a:gd name="T11" fmla="*/ 12 h 82"/>
                  <a:gd name="T12" fmla="*/ 0 w 20"/>
                  <a:gd name="T13" fmla="*/ 10 h 82"/>
                  <a:gd name="T14" fmla="*/ 0 w 20"/>
                  <a:gd name="T15" fmla="*/ 2 h 82"/>
                  <a:gd name="T16" fmla="*/ 2 w 20"/>
                  <a:gd name="T17" fmla="*/ 0 h 82"/>
                  <a:gd name="T18" fmla="*/ 10 w 20"/>
                  <a:gd name="T19" fmla="*/ 0 h 82"/>
                  <a:gd name="T20" fmla="*/ 12 w 20"/>
                  <a:gd name="T21" fmla="*/ 2 h 82"/>
                  <a:gd name="T22" fmla="*/ 12 w 20"/>
                  <a:gd name="T23" fmla="*/ 14 h 82"/>
                  <a:gd name="T24" fmla="*/ 18 w 20"/>
                  <a:gd name="T25" fmla="*/ 14 h 82"/>
                  <a:gd name="T26" fmla="*/ 20 w 20"/>
                  <a:gd name="T27" fmla="*/ 16 h 82"/>
                  <a:gd name="T28" fmla="*/ 20 w 20"/>
                  <a:gd name="T29" fmla="*/ 76 h 82"/>
                  <a:gd name="T30" fmla="*/ 14 w 20"/>
                  <a:gd name="T31" fmla="*/ 82 h 82"/>
                  <a:gd name="T32" fmla="*/ 12 w 20"/>
                  <a:gd name="T33" fmla="*/ 18 h 82"/>
                  <a:gd name="T34" fmla="*/ 12 w 20"/>
                  <a:gd name="T35" fmla="*/ 76 h 82"/>
                  <a:gd name="T36" fmla="*/ 14 w 20"/>
                  <a:gd name="T37" fmla="*/ 78 h 82"/>
                  <a:gd name="T38" fmla="*/ 16 w 20"/>
                  <a:gd name="T39" fmla="*/ 76 h 82"/>
                  <a:gd name="T40" fmla="*/ 16 w 20"/>
                  <a:gd name="T41" fmla="*/ 18 h 82"/>
                  <a:gd name="T42" fmla="*/ 12 w 20"/>
                  <a:gd name="T43"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82">
                    <a:moveTo>
                      <a:pt x="14" y="82"/>
                    </a:moveTo>
                    <a:cubicBezTo>
                      <a:pt x="11" y="82"/>
                      <a:pt x="8" y="79"/>
                      <a:pt x="8" y="76"/>
                    </a:cubicBezTo>
                    <a:cubicBezTo>
                      <a:pt x="8" y="4"/>
                      <a:pt x="8" y="4"/>
                      <a:pt x="8" y="4"/>
                    </a:cubicBezTo>
                    <a:cubicBezTo>
                      <a:pt x="4" y="4"/>
                      <a:pt x="4" y="4"/>
                      <a:pt x="4" y="4"/>
                    </a:cubicBezTo>
                    <a:cubicBezTo>
                      <a:pt x="4" y="10"/>
                      <a:pt x="4" y="10"/>
                      <a:pt x="4" y="10"/>
                    </a:cubicBezTo>
                    <a:cubicBezTo>
                      <a:pt x="4" y="11"/>
                      <a:pt x="3" y="12"/>
                      <a:pt x="2" y="12"/>
                    </a:cubicBezTo>
                    <a:cubicBezTo>
                      <a:pt x="1" y="12"/>
                      <a:pt x="0" y="11"/>
                      <a:pt x="0" y="10"/>
                    </a:cubicBezTo>
                    <a:cubicBezTo>
                      <a:pt x="0" y="2"/>
                      <a:pt x="0" y="2"/>
                      <a:pt x="0" y="2"/>
                    </a:cubicBezTo>
                    <a:cubicBezTo>
                      <a:pt x="0" y="1"/>
                      <a:pt x="1" y="0"/>
                      <a:pt x="2" y="0"/>
                    </a:cubicBezTo>
                    <a:cubicBezTo>
                      <a:pt x="10" y="0"/>
                      <a:pt x="10" y="0"/>
                      <a:pt x="10" y="0"/>
                    </a:cubicBezTo>
                    <a:cubicBezTo>
                      <a:pt x="11" y="0"/>
                      <a:pt x="12" y="1"/>
                      <a:pt x="12" y="2"/>
                    </a:cubicBezTo>
                    <a:cubicBezTo>
                      <a:pt x="12" y="14"/>
                      <a:pt x="12" y="14"/>
                      <a:pt x="12" y="14"/>
                    </a:cubicBezTo>
                    <a:cubicBezTo>
                      <a:pt x="18" y="14"/>
                      <a:pt x="18" y="14"/>
                      <a:pt x="18" y="14"/>
                    </a:cubicBezTo>
                    <a:cubicBezTo>
                      <a:pt x="19" y="14"/>
                      <a:pt x="20" y="15"/>
                      <a:pt x="20" y="16"/>
                    </a:cubicBezTo>
                    <a:cubicBezTo>
                      <a:pt x="20" y="76"/>
                      <a:pt x="20" y="76"/>
                      <a:pt x="20" y="76"/>
                    </a:cubicBezTo>
                    <a:cubicBezTo>
                      <a:pt x="20" y="79"/>
                      <a:pt x="17" y="82"/>
                      <a:pt x="14" y="82"/>
                    </a:cubicBezTo>
                    <a:close/>
                    <a:moveTo>
                      <a:pt x="12" y="18"/>
                    </a:moveTo>
                    <a:cubicBezTo>
                      <a:pt x="12" y="76"/>
                      <a:pt x="12" y="76"/>
                      <a:pt x="12" y="76"/>
                    </a:cubicBezTo>
                    <a:cubicBezTo>
                      <a:pt x="12" y="77"/>
                      <a:pt x="13" y="78"/>
                      <a:pt x="14" y="78"/>
                    </a:cubicBezTo>
                    <a:cubicBezTo>
                      <a:pt x="15" y="78"/>
                      <a:pt x="16" y="77"/>
                      <a:pt x="16" y="76"/>
                    </a:cubicBezTo>
                    <a:cubicBezTo>
                      <a:pt x="16" y="18"/>
                      <a:pt x="16" y="18"/>
                      <a:pt x="16" y="18"/>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5">
                <a:extLst>
                  <a:ext uri="{FF2B5EF4-FFF2-40B4-BE49-F238E27FC236}">
                    <a16:creationId xmlns:a16="http://schemas.microsoft.com/office/drawing/2014/main" id="{75633E37-D4A4-4929-BE24-4D2BEDE34B6C}"/>
                  </a:ext>
                </a:extLst>
              </p:cNvPr>
              <p:cNvSpPr>
                <a:spLocks noEditPoints="1"/>
              </p:cNvSpPr>
              <p:nvPr/>
            </p:nvSpPr>
            <p:spPr bwMode="auto">
              <a:xfrm>
                <a:off x="5910263" y="3243263"/>
                <a:ext cx="371475" cy="371475"/>
              </a:xfrm>
              <a:custGeom>
                <a:avLst/>
                <a:gdLst>
                  <a:gd name="T0" fmla="*/ 82 w 96"/>
                  <a:gd name="T1" fmla="*/ 96 h 96"/>
                  <a:gd name="T2" fmla="*/ 14 w 96"/>
                  <a:gd name="T3" fmla="*/ 96 h 96"/>
                  <a:gd name="T4" fmla="*/ 0 w 96"/>
                  <a:gd name="T5" fmla="*/ 82 h 96"/>
                  <a:gd name="T6" fmla="*/ 0 w 96"/>
                  <a:gd name="T7" fmla="*/ 2 h 96"/>
                  <a:gd name="T8" fmla="*/ 2 w 96"/>
                  <a:gd name="T9" fmla="*/ 0 h 96"/>
                  <a:gd name="T10" fmla="*/ 70 w 96"/>
                  <a:gd name="T11" fmla="*/ 0 h 96"/>
                  <a:gd name="T12" fmla="*/ 72 w 96"/>
                  <a:gd name="T13" fmla="*/ 2 h 96"/>
                  <a:gd name="T14" fmla="*/ 72 w 96"/>
                  <a:gd name="T15" fmla="*/ 82 h 96"/>
                  <a:gd name="T16" fmla="*/ 82 w 96"/>
                  <a:gd name="T17" fmla="*/ 92 h 96"/>
                  <a:gd name="T18" fmla="*/ 92 w 96"/>
                  <a:gd name="T19" fmla="*/ 82 h 96"/>
                  <a:gd name="T20" fmla="*/ 92 w 96"/>
                  <a:gd name="T21" fmla="*/ 16 h 96"/>
                  <a:gd name="T22" fmla="*/ 78 w 96"/>
                  <a:gd name="T23" fmla="*/ 16 h 96"/>
                  <a:gd name="T24" fmla="*/ 76 w 96"/>
                  <a:gd name="T25" fmla="*/ 14 h 96"/>
                  <a:gd name="T26" fmla="*/ 78 w 96"/>
                  <a:gd name="T27" fmla="*/ 12 h 96"/>
                  <a:gd name="T28" fmla="*/ 94 w 96"/>
                  <a:gd name="T29" fmla="*/ 12 h 96"/>
                  <a:gd name="T30" fmla="*/ 96 w 96"/>
                  <a:gd name="T31" fmla="*/ 14 h 96"/>
                  <a:gd name="T32" fmla="*/ 96 w 96"/>
                  <a:gd name="T33" fmla="*/ 82 h 96"/>
                  <a:gd name="T34" fmla="*/ 82 w 96"/>
                  <a:gd name="T35" fmla="*/ 96 h 96"/>
                  <a:gd name="T36" fmla="*/ 4 w 96"/>
                  <a:gd name="T37" fmla="*/ 4 h 96"/>
                  <a:gd name="T38" fmla="*/ 4 w 96"/>
                  <a:gd name="T39" fmla="*/ 82 h 96"/>
                  <a:gd name="T40" fmla="*/ 14 w 96"/>
                  <a:gd name="T41" fmla="*/ 92 h 96"/>
                  <a:gd name="T42" fmla="*/ 72 w 96"/>
                  <a:gd name="T43" fmla="*/ 92 h 96"/>
                  <a:gd name="T44" fmla="*/ 68 w 96"/>
                  <a:gd name="T45" fmla="*/ 82 h 96"/>
                  <a:gd name="T46" fmla="*/ 68 w 96"/>
                  <a:gd name="T47" fmla="*/ 4 h 96"/>
                  <a:gd name="T48" fmla="*/ 4 w 96"/>
                  <a:gd name="T4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6">
                    <a:moveTo>
                      <a:pt x="82" y="96"/>
                    </a:moveTo>
                    <a:cubicBezTo>
                      <a:pt x="14" y="96"/>
                      <a:pt x="14" y="96"/>
                      <a:pt x="14" y="96"/>
                    </a:cubicBezTo>
                    <a:cubicBezTo>
                      <a:pt x="6" y="96"/>
                      <a:pt x="0" y="90"/>
                      <a:pt x="0" y="82"/>
                    </a:cubicBezTo>
                    <a:cubicBezTo>
                      <a:pt x="0" y="2"/>
                      <a:pt x="0" y="2"/>
                      <a:pt x="0" y="2"/>
                    </a:cubicBezTo>
                    <a:cubicBezTo>
                      <a:pt x="0" y="1"/>
                      <a:pt x="1" y="0"/>
                      <a:pt x="2" y="0"/>
                    </a:cubicBezTo>
                    <a:cubicBezTo>
                      <a:pt x="70" y="0"/>
                      <a:pt x="70" y="0"/>
                      <a:pt x="70" y="0"/>
                    </a:cubicBezTo>
                    <a:cubicBezTo>
                      <a:pt x="71" y="0"/>
                      <a:pt x="72" y="1"/>
                      <a:pt x="72" y="2"/>
                    </a:cubicBezTo>
                    <a:cubicBezTo>
                      <a:pt x="72" y="82"/>
                      <a:pt x="72" y="82"/>
                      <a:pt x="72" y="82"/>
                    </a:cubicBezTo>
                    <a:cubicBezTo>
                      <a:pt x="72" y="88"/>
                      <a:pt x="76" y="92"/>
                      <a:pt x="82" y="92"/>
                    </a:cubicBezTo>
                    <a:cubicBezTo>
                      <a:pt x="88" y="92"/>
                      <a:pt x="92" y="88"/>
                      <a:pt x="92" y="82"/>
                    </a:cubicBezTo>
                    <a:cubicBezTo>
                      <a:pt x="92" y="16"/>
                      <a:pt x="92" y="16"/>
                      <a:pt x="92" y="16"/>
                    </a:cubicBezTo>
                    <a:cubicBezTo>
                      <a:pt x="78" y="16"/>
                      <a:pt x="78" y="16"/>
                      <a:pt x="78" y="16"/>
                    </a:cubicBezTo>
                    <a:cubicBezTo>
                      <a:pt x="77" y="16"/>
                      <a:pt x="76" y="15"/>
                      <a:pt x="76" y="14"/>
                    </a:cubicBezTo>
                    <a:cubicBezTo>
                      <a:pt x="76" y="13"/>
                      <a:pt x="77" y="12"/>
                      <a:pt x="78" y="12"/>
                    </a:cubicBezTo>
                    <a:cubicBezTo>
                      <a:pt x="94" y="12"/>
                      <a:pt x="94" y="12"/>
                      <a:pt x="94" y="12"/>
                    </a:cubicBezTo>
                    <a:cubicBezTo>
                      <a:pt x="95" y="12"/>
                      <a:pt x="96" y="13"/>
                      <a:pt x="96" y="14"/>
                    </a:cubicBezTo>
                    <a:cubicBezTo>
                      <a:pt x="96" y="82"/>
                      <a:pt x="96" y="82"/>
                      <a:pt x="96" y="82"/>
                    </a:cubicBezTo>
                    <a:cubicBezTo>
                      <a:pt x="96" y="90"/>
                      <a:pt x="90" y="96"/>
                      <a:pt x="82" y="96"/>
                    </a:cubicBezTo>
                    <a:close/>
                    <a:moveTo>
                      <a:pt x="4" y="4"/>
                    </a:moveTo>
                    <a:cubicBezTo>
                      <a:pt x="4" y="82"/>
                      <a:pt x="4" y="82"/>
                      <a:pt x="4" y="82"/>
                    </a:cubicBezTo>
                    <a:cubicBezTo>
                      <a:pt x="4" y="88"/>
                      <a:pt x="8" y="92"/>
                      <a:pt x="14" y="92"/>
                    </a:cubicBezTo>
                    <a:cubicBezTo>
                      <a:pt x="72" y="92"/>
                      <a:pt x="72" y="92"/>
                      <a:pt x="72" y="92"/>
                    </a:cubicBezTo>
                    <a:cubicBezTo>
                      <a:pt x="70" y="89"/>
                      <a:pt x="68" y="86"/>
                      <a:pt x="68" y="82"/>
                    </a:cubicBezTo>
                    <a:cubicBezTo>
                      <a:pt x="68" y="4"/>
                      <a:pt x="68" y="4"/>
                      <a:pt x="68"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B9F78512-84EC-4F4C-845E-DB2552D3ED4B}"/>
                </a:ext>
              </a:extLst>
            </p:cNvPr>
            <p:cNvGrpSpPr/>
            <p:nvPr/>
          </p:nvGrpSpPr>
          <p:grpSpPr>
            <a:xfrm>
              <a:off x="9972848" y="1507861"/>
              <a:ext cx="373063" cy="342900"/>
              <a:chOff x="5807075" y="4032250"/>
              <a:chExt cx="373063" cy="342900"/>
            </a:xfrm>
            <a:solidFill>
              <a:schemeClr val="accent1"/>
            </a:solidFill>
          </p:grpSpPr>
          <p:sp>
            <p:nvSpPr>
              <p:cNvPr id="42" name="Freeform 39">
                <a:extLst>
                  <a:ext uri="{FF2B5EF4-FFF2-40B4-BE49-F238E27FC236}">
                    <a16:creationId xmlns:a16="http://schemas.microsoft.com/office/drawing/2014/main" id="{21A57A94-6CEB-46D2-90F6-85BBBE31E8EE}"/>
                  </a:ext>
                </a:extLst>
              </p:cNvPr>
              <p:cNvSpPr>
                <a:spLocks noEditPoints="1"/>
              </p:cNvSpPr>
              <p:nvPr/>
            </p:nvSpPr>
            <p:spPr bwMode="auto">
              <a:xfrm>
                <a:off x="5807075" y="4140200"/>
                <a:ext cx="373063"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B540D075-2240-494B-96BD-F749F9EEC8BC}"/>
                  </a:ext>
                </a:extLst>
              </p:cNvPr>
              <p:cNvSpPr>
                <a:spLocks noEditPoints="1"/>
              </p:cNvSpPr>
              <p:nvPr/>
            </p:nvSpPr>
            <p:spPr bwMode="auto">
              <a:xfrm>
                <a:off x="5930900" y="4187825"/>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FB8A8DE4-AD17-4299-9449-4A0560530F52}"/>
                  </a:ext>
                </a:extLst>
              </p:cNvPr>
              <p:cNvSpPr>
                <a:spLocks noEditPoints="1"/>
              </p:cNvSpPr>
              <p:nvPr/>
            </p:nvSpPr>
            <p:spPr bwMode="auto">
              <a:xfrm>
                <a:off x="5807075" y="4032250"/>
                <a:ext cx="373063"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A8DE9AF3-7A08-463F-8DE2-E130AA7AD56F}"/>
                  </a:ext>
                </a:extLst>
              </p:cNvPr>
              <p:cNvSpPr>
                <a:spLocks/>
              </p:cNvSpPr>
              <p:nvPr/>
            </p:nvSpPr>
            <p:spPr bwMode="auto">
              <a:xfrm>
                <a:off x="5810250" y="4035425"/>
                <a:ext cx="77788" cy="77787"/>
              </a:xfrm>
              <a:custGeom>
                <a:avLst/>
                <a:gdLst>
                  <a:gd name="T0" fmla="*/ 5 w 49"/>
                  <a:gd name="T1" fmla="*/ 49 h 49"/>
                  <a:gd name="T2" fmla="*/ 0 w 49"/>
                  <a:gd name="T3" fmla="*/ 44 h 49"/>
                  <a:gd name="T4" fmla="*/ 45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5"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640B0D20-2434-4088-809C-D171E0C3A25E}"/>
                  </a:ext>
                </a:extLst>
              </p:cNvPr>
              <p:cNvSpPr>
                <a:spLocks/>
              </p:cNvSpPr>
              <p:nvPr/>
            </p:nvSpPr>
            <p:spPr bwMode="auto">
              <a:xfrm>
                <a:off x="5857875"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a:extLst>
                  <a:ext uri="{FF2B5EF4-FFF2-40B4-BE49-F238E27FC236}">
                    <a16:creationId xmlns:a16="http://schemas.microsoft.com/office/drawing/2014/main" id="{036A5095-CE4C-4267-A3D6-D4D9DEF5DEBA}"/>
                  </a:ext>
                </a:extLst>
              </p:cNvPr>
              <p:cNvSpPr>
                <a:spLocks/>
              </p:cNvSpPr>
              <p:nvPr/>
            </p:nvSpPr>
            <p:spPr bwMode="auto">
              <a:xfrm>
                <a:off x="5919788"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a:extLst>
                  <a:ext uri="{FF2B5EF4-FFF2-40B4-BE49-F238E27FC236}">
                    <a16:creationId xmlns:a16="http://schemas.microsoft.com/office/drawing/2014/main" id="{4D81726C-EEAC-4602-9330-D090F671D8EB}"/>
                  </a:ext>
                </a:extLst>
              </p:cNvPr>
              <p:cNvSpPr>
                <a:spLocks/>
              </p:cNvSpPr>
              <p:nvPr/>
            </p:nvSpPr>
            <p:spPr bwMode="auto">
              <a:xfrm>
                <a:off x="5981700"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a:extLst>
                  <a:ext uri="{FF2B5EF4-FFF2-40B4-BE49-F238E27FC236}">
                    <a16:creationId xmlns:a16="http://schemas.microsoft.com/office/drawing/2014/main" id="{6498E604-9496-4C5B-B96E-AE2A59F311AE}"/>
                  </a:ext>
                </a:extLst>
              </p:cNvPr>
              <p:cNvSpPr>
                <a:spLocks/>
              </p:cNvSpPr>
              <p:nvPr/>
            </p:nvSpPr>
            <p:spPr bwMode="auto">
              <a:xfrm>
                <a:off x="6043613"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a:extLst>
                  <a:ext uri="{FF2B5EF4-FFF2-40B4-BE49-F238E27FC236}">
                    <a16:creationId xmlns:a16="http://schemas.microsoft.com/office/drawing/2014/main" id="{0DDA68F9-FA47-4499-847F-AE3E2054DBB3}"/>
                  </a:ext>
                </a:extLst>
              </p:cNvPr>
              <p:cNvSpPr>
                <a:spLocks/>
              </p:cNvSpPr>
              <p:nvPr/>
            </p:nvSpPr>
            <p:spPr bwMode="auto">
              <a:xfrm>
                <a:off x="6107113" y="4051300"/>
                <a:ext cx="69850" cy="69850"/>
              </a:xfrm>
              <a:custGeom>
                <a:avLst/>
                <a:gdLst>
                  <a:gd name="T0" fmla="*/ 4 w 44"/>
                  <a:gd name="T1" fmla="*/ 44 h 44"/>
                  <a:gd name="T2" fmla="*/ 0 w 44"/>
                  <a:gd name="T3" fmla="*/ 39 h 44"/>
                  <a:gd name="T4" fmla="*/ 39 w 44"/>
                  <a:gd name="T5" fmla="*/ 0 h 44"/>
                  <a:gd name="T6" fmla="*/ 44 w 44"/>
                  <a:gd name="T7" fmla="*/ 5 h 44"/>
                  <a:gd name="T8" fmla="*/ 4 w 44"/>
                  <a:gd name="T9" fmla="*/ 44 h 44"/>
                </a:gdLst>
                <a:ahLst/>
                <a:cxnLst>
                  <a:cxn ang="0">
                    <a:pos x="T0" y="T1"/>
                  </a:cxn>
                  <a:cxn ang="0">
                    <a:pos x="T2" y="T3"/>
                  </a:cxn>
                  <a:cxn ang="0">
                    <a:pos x="T4" y="T5"/>
                  </a:cxn>
                  <a:cxn ang="0">
                    <a:pos x="T6" y="T7"/>
                  </a:cxn>
                  <a:cxn ang="0">
                    <a:pos x="T8" y="T9"/>
                  </a:cxn>
                </a:cxnLst>
                <a:rect l="0" t="0" r="r" b="b"/>
                <a:pathLst>
                  <a:path w="44" h="44">
                    <a:moveTo>
                      <a:pt x="4" y="44"/>
                    </a:moveTo>
                    <a:lnTo>
                      <a:pt x="0" y="39"/>
                    </a:lnTo>
                    <a:lnTo>
                      <a:pt x="39" y="0"/>
                    </a:lnTo>
                    <a:lnTo>
                      <a:pt x="44" y="5"/>
                    </a:lnTo>
                    <a:lnTo>
                      <a:pt x="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1" name="Group 80">
            <a:extLst>
              <a:ext uri="{FF2B5EF4-FFF2-40B4-BE49-F238E27FC236}">
                <a16:creationId xmlns:a16="http://schemas.microsoft.com/office/drawing/2014/main" id="{F55CF948-3E2A-43C0-AB3D-1A84CD1AB364}"/>
              </a:ext>
            </a:extLst>
          </p:cNvPr>
          <p:cNvGrpSpPr/>
          <p:nvPr/>
        </p:nvGrpSpPr>
        <p:grpSpPr>
          <a:xfrm>
            <a:off x="1083335" y="324769"/>
            <a:ext cx="602457" cy="57150"/>
            <a:chOff x="10806101" y="5722143"/>
            <a:chExt cx="602457" cy="57150"/>
          </a:xfrm>
        </p:grpSpPr>
        <p:sp>
          <p:nvSpPr>
            <p:cNvPr id="82" name="Oval 81">
              <a:extLst>
                <a:ext uri="{FF2B5EF4-FFF2-40B4-BE49-F238E27FC236}">
                  <a16:creationId xmlns:a16="http://schemas.microsoft.com/office/drawing/2014/main" id="{AE7C2268-14C4-43F6-848C-B6A346765829}"/>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Oval 82">
              <a:extLst>
                <a:ext uri="{FF2B5EF4-FFF2-40B4-BE49-F238E27FC236}">
                  <a16:creationId xmlns:a16="http://schemas.microsoft.com/office/drawing/2014/main" id="{21B75FD8-637C-4417-8506-32BF2BA02447}"/>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val 85">
              <a:extLst>
                <a:ext uri="{FF2B5EF4-FFF2-40B4-BE49-F238E27FC236}">
                  <a16:creationId xmlns:a16="http://schemas.microsoft.com/office/drawing/2014/main" id="{C593DBAF-AC15-4D46-86D3-5DD0BDAAD140}"/>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Oval 87">
              <a:extLst>
                <a:ext uri="{FF2B5EF4-FFF2-40B4-BE49-F238E27FC236}">
                  <a16:creationId xmlns:a16="http://schemas.microsoft.com/office/drawing/2014/main" id="{72C320B2-C82D-4636-B04E-ED4528E49A2C}"/>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85" name="Straight Connector 84">
            <a:extLst>
              <a:ext uri="{FF2B5EF4-FFF2-40B4-BE49-F238E27FC236}">
                <a16:creationId xmlns:a16="http://schemas.microsoft.com/office/drawing/2014/main" id="{22D39DD1-72D3-4B4D-87A2-EFC841407BAA}"/>
              </a:ext>
            </a:extLst>
          </p:cNvPr>
          <p:cNvCxnSpPr/>
          <p:nvPr/>
        </p:nvCxnSpPr>
        <p:spPr>
          <a:xfrm>
            <a:off x="1883028" y="5156200"/>
            <a:ext cx="88120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91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7" name="TextBox 276">
            <a:extLst>
              <a:ext uri="{FF2B5EF4-FFF2-40B4-BE49-F238E27FC236}">
                <a16:creationId xmlns:a16="http://schemas.microsoft.com/office/drawing/2014/main" id="{948700BD-A107-4AED-850E-14F9B12731CD}"/>
              </a:ext>
            </a:extLst>
          </p:cNvPr>
          <p:cNvSpPr txBox="1"/>
          <p:nvPr/>
        </p:nvSpPr>
        <p:spPr>
          <a:xfrm>
            <a:off x="1254744" y="402166"/>
            <a:ext cx="1524772" cy="553998"/>
          </a:xfrm>
          <a:prstGeom prst="rect">
            <a:avLst/>
          </a:prstGeom>
          <a:noFill/>
          <a:ln w="6350">
            <a:noFill/>
            <a:prstDash val="dash"/>
          </a:ln>
        </p:spPr>
        <p:txBody>
          <a:bodyPr wrap="square" lIns="0" tIns="0" rIns="0" bIns="0" rtlCol="0" anchor="ctr">
            <a:spAutoFit/>
          </a:bodyPr>
          <a:lstStyle/>
          <a:p>
            <a:r>
              <a:rPr lang="en-US" sz="3600" b="1" dirty="0">
                <a:latin typeface="Bauhaus 93" panose="04030905020B02020C02" pitchFamily="82" charset="0"/>
              </a:rPr>
              <a:t>Cards</a:t>
            </a:r>
          </a:p>
        </p:txBody>
      </p:sp>
      <p:grpSp>
        <p:nvGrpSpPr>
          <p:cNvPr id="2" name="Group 1">
            <a:extLst>
              <a:ext uri="{FF2B5EF4-FFF2-40B4-BE49-F238E27FC236}">
                <a16:creationId xmlns:a16="http://schemas.microsoft.com/office/drawing/2014/main" id="{40152CE6-D0A1-4FC3-A9DB-483FB256159F}"/>
              </a:ext>
            </a:extLst>
          </p:cNvPr>
          <p:cNvGrpSpPr/>
          <p:nvPr/>
        </p:nvGrpSpPr>
        <p:grpSpPr>
          <a:xfrm>
            <a:off x="2109572" y="1431904"/>
            <a:ext cx="8980222" cy="3641917"/>
            <a:chOff x="3044567" y="1176531"/>
            <a:chExt cx="8980222" cy="3641917"/>
          </a:xfrm>
        </p:grpSpPr>
        <p:grpSp>
          <p:nvGrpSpPr>
            <p:cNvPr id="90" name="Group 89">
              <a:extLst>
                <a:ext uri="{FF2B5EF4-FFF2-40B4-BE49-F238E27FC236}">
                  <a16:creationId xmlns:a16="http://schemas.microsoft.com/office/drawing/2014/main" id="{72147EBE-2012-4091-9908-55BDE078C7F9}"/>
                </a:ext>
              </a:extLst>
            </p:cNvPr>
            <p:cNvGrpSpPr/>
            <p:nvPr/>
          </p:nvGrpSpPr>
          <p:grpSpPr>
            <a:xfrm>
              <a:off x="3293609" y="1176531"/>
              <a:ext cx="1814401" cy="1911677"/>
              <a:chOff x="3293609" y="1176531"/>
              <a:chExt cx="1814401" cy="1911677"/>
            </a:xfrm>
          </p:grpSpPr>
          <p:pic>
            <p:nvPicPr>
              <p:cNvPr id="128" name="Picture 127">
                <a:extLst>
                  <a:ext uri="{FF2B5EF4-FFF2-40B4-BE49-F238E27FC236}">
                    <a16:creationId xmlns:a16="http://schemas.microsoft.com/office/drawing/2014/main" id="{2F0B2FAF-843E-4472-896E-13A0BAD3F3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93609" y="1176531"/>
                <a:ext cx="1814400" cy="1167683"/>
              </a:xfrm>
              <a:prstGeom prst="roundRect">
                <a:avLst>
                  <a:gd name="adj" fmla="val 4167"/>
                </a:avLst>
              </a:prstGeom>
              <a:solidFill>
                <a:srgbClr val="FFFFFF"/>
              </a:solidFill>
              <a:ln w="9525" cap="sq">
                <a:solidFill>
                  <a:srgbClr val="FE011C"/>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7" name="TextBox 126">
                <a:extLst>
                  <a:ext uri="{FF2B5EF4-FFF2-40B4-BE49-F238E27FC236}">
                    <a16:creationId xmlns:a16="http://schemas.microsoft.com/office/drawing/2014/main" id="{A90CBC6C-6490-42B8-8863-83FB5F41FB0C}"/>
                  </a:ext>
                </a:extLst>
              </p:cNvPr>
              <p:cNvSpPr txBox="1"/>
              <p:nvPr/>
            </p:nvSpPr>
            <p:spPr>
              <a:xfrm>
                <a:off x="3377179" y="2534210"/>
                <a:ext cx="1730829" cy="553998"/>
              </a:xfrm>
              <a:prstGeom prst="rect">
                <a:avLst/>
              </a:prstGeom>
              <a:noFill/>
              <a:ln w="6350">
                <a:noFill/>
                <a:prstDash val="dash"/>
              </a:ln>
            </p:spPr>
            <p:txBody>
              <a:bodyPr wrap="square" lIns="0" tIns="0" rIns="0" bIns="0" rtlCol="0">
                <a:spAutoFit/>
              </a:bodyPr>
              <a:lstStyle/>
              <a:p>
                <a:pPr>
                  <a:spcBef>
                    <a:spcPts val="600"/>
                  </a:spcBef>
                </a:pPr>
                <a:r>
                  <a:rPr lang="en-US" sz="1200" b="1" dirty="0">
                    <a:latin typeface="+mj-lt"/>
                  </a:rPr>
                  <a:t>This Cards shows Total number of Subscriber on YouTube</a:t>
                </a:r>
                <a:endParaRPr lang="en-US" sz="1050" dirty="0"/>
              </a:p>
            </p:txBody>
          </p:sp>
          <p:cxnSp>
            <p:nvCxnSpPr>
              <p:cNvPr id="153" name="Straight Connector 152">
                <a:extLst>
                  <a:ext uri="{FF2B5EF4-FFF2-40B4-BE49-F238E27FC236}">
                    <a16:creationId xmlns:a16="http://schemas.microsoft.com/office/drawing/2014/main" id="{5C83C669-A033-48E8-ABF4-A252D7E4E70E}"/>
                  </a:ext>
                </a:extLst>
              </p:cNvPr>
              <p:cNvCxnSpPr>
                <a:cxnSpLocks/>
              </p:cNvCxnSpPr>
              <p:nvPr/>
            </p:nvCxnSpPr>
            <p:spPr>
              <a:xfrm flipV="1">
                <a:off x="4244910" y="2365173"/>
                <a:ext cx="863100" cy="0"/>
              </a:xfrm>
              <a:prstGeom prst="line">
                <a:avLst/>
              </a:prstGeom>
              <a:ln w="952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9A6DBB1-3932-42BD-A06F-E1B543DDEF12}"/>
                  </a:ext>
                </a:extLst>
              </p:cNvPr>
              <p:cNvSpPr txBox="1"/>
              <p:nvPr/>
            </p:nvSpPr>
            <p:spPr>
              <a:xfrm>
                <a:off x="4631530" y="2111378"/>
                <a:ext cx="392907" cy="169277"/>
              </a:xfrm>
              <a:prstGeom prst="rect">
                <a:avLst/>
              </a:prstGeom>
              <a:noFill/>
              <a:ln w="6350">
                <a:noFill/>
                <a:prstDash val="dash"/>
              </a:ln>
            </p:spPr>
            <p:txBody>
              <a:bodyPr wrap="square" lIns="0" tIns="0" rIns="0" bIns="0" rtlCol="0">
                <a:spAutoFit/>
              </a:bodyPr>
              <a:lstStyle/>
              <a:p>
                <a:pPr algn="r">
                  <a:spcBef>
                    <a:spcPts val="600"/>
                  </a:spcBef>
                </a:pPr>
                <a:r>
                  <a:rPr lang="en-US" sz="1100" dirty="0"/>
                  <a:t>03:33</a:t>
                </a:r>
              </a:p>
            </p:txBody>
          </p:sp>
        </p:grpSp>
        <p:grpSp>
          <p:nvGrpSpPr>
            <p:cNvPr id="156" name="Group 155">
              <a:extLst>
                <a:ext uri="{FF2B5EF4-FFF2-40B4-BE49-F238E27FC236}">
                  <a16:creationId xmlns:a16="http://schemas.microsoft.com/office/drawing/2014/main" id="{EB13F064-2ACB-40B4-AD8A-C78FED3DC567}"/>
                </a:ext>
              </a:extLst>
            </p:cNvPr>
            <p:cNvGrpSpPr/>
            <p:nvPr/>
          </p:nvGrpSpPr>
          <p:grpSpPr>
            <a:xfrm>
              <a:off x="5300209" y="1228842"/>
              <a:ext cx="1814401" cy="1859366"/>
              <a:chOff x="3293609" y="1228842"/>
              <a:chExt cx="1814401" cy="1859366"/>
            </a:xfrm>
          </p:grpSpPr>
          <p:pic>
            <p:nvPicPr>
              <p:cNvPr id="157" name="Picture 156">
                <a:extLst>
                  <a:ext uri="{FF2B5EF4-FFF2-40B4-BE49-F238E27FC236}">
                    <a16:creationId xmlns:a16="http://schemas.microsoft.com/office/drawing/2014/main" id="{E30E14DE-C60C-4090-8B9A-7CFCF26773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09" y="1228842"/>
                <a:ext cx="1814400" cy="1063062"/>
              </a:xfrm>
              <a:prstGeom prst="roundRect">
                <a:avLst>
                  <a:gd name="adj" fmla="val 4167"/>
                </a:avLst>
              </a:prstGeom>
              <a:solidFill>
                <a:srgbClr val="FFFFFF"/>
              </a:solidFill>
              <a:ln w="9525" cap="sq">
                <a:solidFill>
                  <a:srgbClr val="FE011C"/>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8" name="TextBox 157">
                <a:extLst>
                  <a:ext uri="{FF2B5EF4-FFF2-40B4-BE49-F238E27FC236}">
                    <a16:creationId xmlns:a16="http://schemas.microsoft.com/office/drawing/2014/main" id="{AAFFE458-321E-4F5E-BCEE-001367339DDE}"/>
                  </a:ext>
                </a:extLst>
              </p:cNvPr>
              <p:cNvSpPr txBox="1"/>
              <p:nvPr/>
            </p:nvSpPr>
            <p:spPr>
              <a:xfrm>
                <a:off x="3377180" y="2534210"/>
                <a:ext cx="1647258" cy="553998"/>
              </a:xfrm>
              <a:prstGeom prst="rect">
                <a:avLst/>
              </a:prstGeom>
              <a:noFill/>
              <a:ln w="6350">
                <a:noFill/>
                <a:prstDash val="dash"/>
              </a:ln>
            </p:spPr>
            <p:txBody>
              <a:bodyPr wrap="square" lIns="0" tIns="0" rIns="0" bIns="0" rtlCol="0">
                <a:spAutoFit/>
              </a:bodyPr>
              <a:lstStyle/>
              <a:p>
                <a:pPr>
                  <a:spcBef>
                    <a:spcPts val="600"/>
                  </a:spcBef>
                </a:pPr>
                <a:r>
                  <a:rPr lang="en-US" sz="1200" b="1" dirty="0">
                    <a:latin typeface="+mj-lt"/>
                  </a:rPr>
                  <a:t>This Cards shows Total number of Ranking Channel on YouTube</a:t>
                </a:r>
                <a:endParaRPr lang="en-US" sz="1050" dirty="0"/>
              </a:p>
            </p:txBody>
          </p:sp>
          <p:cxnSp>
            <p:nvCxnSpPr>
              <p:cNvPr id="161" name="Straight Connector 160">
                <a:extLst>
                  <a:ext uri="{FF2B5EF4-FFF2-40B4-BE49-F238E27FC236}">
                    <a16:creationId xmlns:a16="http://schemas.microsoft.com/office/drawing/2014/main" id="{EE064E88-6AEE-464B-B5F3-45BACB83287A}"/>
                  </a:ext>
                </a:extLst>
              </p:cNvPr>
              <p:cNvCxnSpPr>
                <a:cxnSpLocks/>
              </p:cNvCxnSpPr>
              <p:nvPr/>
            </p:nvCxnSpPr>
            <p:spPr>
              <a:xfrm flipV="1">
                <a:off x="4244910" y="2365173"/>
                <a:ext cx="863100" cy="0"/>
              </a:xfrm>
              <a:prstGeom prst="line">
                <a:avLst/>
              </a:prstGeom>
              <a:ln w="952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C656B70-034C-4C89-A55E-3F91A95C8B04}"/>
                  </a:ext>
                </a:extLst>
              </p:cNvPr>
              <p:cNvSpPr txBox="1"/>
              <p:nvPr/>
            </p:nvSpPr>
            <p:spPr>
              <a:xfrm>
                <a:off x="4631530" y="2111378"/>
                <a:ext cx="392907" cy="169277"/>
              </a:xfrm>
              <a:prstGeom prst="rect">
                <a:avLst/>
              </a:prstGeom>
              <a:noFill/>
              <a:ln w="6350">
                <a:noFill/>
                <a:prstDash val="dash"/>
              </a:ln>
            </p:spPr>
            <p:txBody>
              <a:bodyPr wrap="square" lIns="0" tIns="0" rIns="0" bIns="0" rtlCol="0">
                <a:spAutoFit/>
              </a:bodyPr>
              <a:lstStyle/>
              <a:p>
                <a:pPr algn="r">
                  <a:spcBef>
                    <a:spcPts val="600"/>
                  </a:spcBef>
                </a:pPr>
                <a:r>
                  <a:rPr lang="en-US" sz="1100" dirty="0"/>
                  <a:t>03:33</a:t>
                </a:r>
              </a:p>
            </p:txBody>
          </p:sp>
        </p:grpSp>
        <p:grpSp>
          <p:nvGrpSpPr>
            <p:cNvPr id="163" name="Group 162">
              <a:extLst>
                <a:ext uri="{FF2B5EF4-FFF2-40B4-BE49-F238E27FC236}">
                  <a16:creationId xmlns:a16="http://schemas.microsoft.com/office/drawing/2014/main" id="{EAE64580-1A42-4E80-92CE-9B184DA6E4C6}"/>
                </a:ext>
              </a:extLst>
            </p:cNvPr>
            <p:cNvGrpSpPr/>
            <p:nvPr/>
          </p:nvGrpSpPr>
          <p:grpSpPr>
            <a:xfrm>
              <a:off x="7306809" y="1241973"/>
              <a:ext cx="1814401" cy="1846235"/>
              <a:chOff x="3293609" y="1241973"/>
              <a:chExt cx="1814401" cy="1846235"/>
            </a:xfrm>
          </p:grpSpPr>
          <p:pic>
            <p:nvPicPr>
              <p:cNvPr id="164" name="Picture 163">
                <a:extLst>
                  <a:ext uri="{FF2B5EF4-FFF2-40B4-BE49-F238E27FC236}">
                    <a16:creationId xmlns:a16="http://schemas.microsoft.com/office/drawing/2014/main" id="{C2E41CA0-28C1-4CE1-A69B-6E88EA0532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93609" y="1241973"/>
                <a:ext cx="1814400" cy="1036799"/>
              </a:xfrm>
              <a:prstGeom prst="roundRect">
                <a:avLst>
                  <a:gd name="adj" fmla="val 4167"/>
                </a:avLst>
              </a:prstGeom>
              <a:solidFill>
                <a:srgbClr val="FFFFFF"/>
              </a:solidFill>
              <a:ln w="9525" cap="sq">
                <a:solidFill>
                  <a:srgbClr val="FE011C"/>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5" name="TextBox 164">
                <a:extLst>
                  <a:ext uri="{FF2B5EF4-FFF2-40B4-BE49-F238E27FC236}">
                    <a16:creationId xmlns:a16="http://schemas.microsoft.com/office/drawing/2014/main" id="{282ED15E-1966-455B-92BC-08E968966A38}"/>
                  </a:ext>
                </a:extLst>
              </p:cNvPr>
              <p:cNvSpPr txBox="1"/>
              <p:nvPr/>
            </p:nvSpPr>
            <p:spPr>
              <a:xfrm>
                <a:off x="3377180" y="2534210"/>
                <a:ext cx="1647258" cy="553998"/>
              </a:xfrm>
              <a:prstGeom prst="rect">
                <a:avLst/>
              </a:prstGeom>
              <a:noFill/>
              <a:ln w="6350">
                <a:noFill/>
                <a:prstDash val="dash"/>
              </a:ln>
            </p:spPr>
            <p:txBody>
              <a:bodyPr wrap="square" lIns="0" tIns="0" rIns="0" bIns="0" rtlCol="0">
                <a:spAutoFit/>
              </a:bodyPr>
              <a:lstStyle/>
              <a:p>
                <a:pPr>
                  <a:spcBef>
                    <a:spcPts val="600"/>
                  </a:spcBef>
                </a:pPr>
                <a:r>
                  <a:rPr lang="en-US" sz="1200" b="1" dirty="0">
                    <a:latin typeface="+mj-lt"/>
                  </a:rPr>
                  <a:t>This Cards shows Total number of Highest Earning  on YouTube</a:t>
                </a:r>
                <a:endParaRPr lang="en-US" sz="1050" dirty="0"/>
              </a:p>
            </p:txBody>
          </p:sp>
          <p:cxnSp>
            <p:nvCxnSpPr>
              <p:cNvPr id="168" name="Straight Connector 167">
                <a:extLst>
                  <a:ext uri="{FF2B5EF4-FFF2-40B4-BE49-F238E27FC236}">
                    <a16:creationId xmlns:a16="http://schemas.microsoft.com/office/drawing/2014/main" id="{9B3AD02A-2C0A-4D1D-90F0-F0E3D74B4B7A}"/>
                  </a:ext>
                </a:extLst>
              </p:cNvPr>
              <p:cNvCxnSpPr>
                <a:cxnSpLocks/>
              </p:cNvCxnSpPr>
              <p:nvPr/>
            </p:nvCxnSpPr>
            <p:spPr>
              <a:xfrm flipV="1">
                <a:off x="4244910" y="2365173"/>
                <a:ext cx="863100" cy="0"/>
              </a:xfrm>
              <a:prstGeom prst="line">
                <a:avLst/>
              </a:prstGeom>
              <a:ln w="952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7F1F1812-5E1A-4981-B7E4-9FA704743E5C}"/>
                  </a:ext>
                </a:extLst>
              </p:cNvPr>
              <p:cNvSpPr txBox="1"/>
              <p:nvPr/>
            </p:nvSpPr>
            <p:spPr>
              <a:xfrm>
                <a:off x="4631530" y="2111378"/>
                <a:ext cx="392907" cy="169277"/>
              </a:xfrm>
              <a:prstGeom prst="rect">
                <a:avLst/>
              </a:prstGeom>
              <a:noFill/>
              <a:ln w="6350">
                <a:noFill/>
                <a:prstDash val="dash"/>
              </a:ln>
            </p:spPr>
            <p:txBody>
              <a:bodyPr wrap="square" lIns="0" tIns="0" rIns="0" bIns="0" rtlCol="0">
                <a:spAutoFit/>
              </a:bodyPr>
              <a:lstStyle/>
              <a:p>
                <a:pPr algn="r">
                  <a:spcBef>
                    <a:spcPts val="600"/>
                  </a:spcBef>
                </a:pPr>
                <a:r>
                  <a:rPr lang="en-US" sz="1100" dirty="0"/>
                  <a:t>03:33</a:t>
                </a:r>
              </a:p>
            </p:txBody>
          </p:sp>
        </p:grpSp>
        <p:grpSp>
          <p:nvGrpSpPr>
            <p:cNvPr id="170" name="Group 169">
              <a:extLst>
                <a:ext uri="{FF2B5EF4-FFF2-40B4-BE49-F238E27FC236}">
                  <a16:creationId xmlns:a16="http://schemas.microsoft.com/office/drawing/2014/main" id="{A366B9E8-D8EC-437B-8E39-F19DDF6A3F9A}"/>
                </a:ext>
              </a:extLst>
            </p:cNvPr>
            <p:cNvGrpSpPr/>
            <p:nvPr/>
          </p:nvGrpSpPr>
          <p:grpSpPr>
            <a:xfrm>
              <a:off x="9313409" y="1273583"/>
              <a:ext cx="1814401" cy="1814625"/>
              <a:chOff x="3293609" y="1273583"/>
              <a:chExt cx="1814401" cy="1814625"/>
            </a:xfrm>
          </p:grpSpPr>
          <p:pic>
            <p:nvPicPr>
              <p:cNvPr id="171" name="Picture 170">
                <a:extLst>
                  <a:ext uri="{FF2B5EF4-FFF2-40B4-BE49-F238E27FC236}">
                    <a16:creationId xmlns:a16="http://schemas.microsoft.com/office/drawing/2014/main" id="{E26A19A7-1540-4609-A23B-51AC53E38C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93609" y="1273583"/>
                <a:ext cx="1814400" cy="973580"/>
              </a:xfrm>
              <a:prstGeom prst="roundRect">
                <a:avLst>
                  <a:gd name="adj" fmla="val 4167"/>
                </a:avLst>
              </a:prstGeom>
              <a:solidFill>
                <a:srgbClr val="FFFFFF"/>
              </a:solidFill>
              <a:ln w="9525" cap="sq">
                <a:solidFill>
                  <a:srgbClr val="FE011C"/>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2" name="TextBox 171">
                <a:extLst>
                  <a:ext uri="{FF2B5EF4-FFF2-40B4-BE49-F238E27FC236}">
                    <a16:creationId xmlns:a16="http://schemas.microsoft.com/office/drawing/2014/main" id="{3A3DC803-7F30-4277-A59F-CE7777780A16}"/>
                  </a:ext>
                </a:extLst>
              </p:cNvPr>
              <p:cNvSpPr txBox="1"/>
              <p:nvPr/>
            </p:nvSpPr>
            <p:spPr>
              <a:xfrm>
                <a:off x="3377180" y="2534210"/>
                <a:ext cx="1647258" cy="553998"/>
              </a:xfrm>
              <a:prstGeom prst="rect">
                <a:avLst/>
              </a:prstGeom>
              <a:noFill/>
              <a:ln w="6350">
                <a:noFill/>
                <a:prstDash val="dash"/>
              </a:ln>
            </p:spPr>
            <p:txBody>
              <a:bodyPr wrap="square" lIns="0" tIns="0" rIns="0" bIns="0" rtlCol="0">
                <a:spAutoFit/>
              </a:bodyPr>
              <a:lstStyle/>
              <a:p>
                <a:pPr>
                  <a:spcBef>
                    <a:spcPts val="600"/>
                  </a:spcBef>
                </a:pPr>
                <a:r>
                  <a:rPr lang="en-US" sz="1200" b="1" dirty="0">
                    <a:latin typeface="+mj-lt"/>
                  </a:rPr>
                  <a:t>This Cards shows Total number of Views on YouTube</a:t>
                </a:r>
                <a:endParaRPr lang="en-US" sz="1050" dirty="0"/>
              </a:p>
            </p:txBody>
          </p:sp>
          <p:cxnSp>
            <p:nvCxnSpPr>
              <p:cNvPr id="175" name="Straight Connector 174">
                <a:extLst>
                  <a:ext uri="{FF2B5EF4-FFF2-40B4-BE49-F238E27FC236}">
                    <a16:creationId xmlns:a16="http://schemas.microsoft.com/office/drawing/2014/main" id="{34B17AFA-AE2F-4E6C-B091-8E1F585A291F}"/>
                  </a:ext>
                </a:extLst>
              </p:cNvPr>
              <p:cNvCxnSpPr>
                <a:cxnSpLocks/>
              </p:cNvCxnSpPr>
              <p:nvPr/>
            </p:nvCxnSpPr>
            <p:spPr>
              <a:xfrm flipV="1">
                <a:off x="4244910" y="2365173"/>
                <a:ext cx="863100" cy="0"/>
              </a:xfrm>
              <a:prstGeom prst="line">
                <a:avLst/>
              </a:prstGeom>
              <a:ln w="952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1D0AD0-7AE0-439B-A1F9-5087535B62FA}"/>
                  </a:ext>
                </a:extLst>
              </p:cNvPr>
              <p:cNvSpPr txBox="1"/>
              <p:nvPr/>
            </p:nvSpPr>
            <p:spPr>
              <a:xfrm>
                <a:off x="4631530" y="2111378"/>
                <a:ext cx="392907" cy="169277"/>
              </a:xfrm>
              <a:prstGeom prst="rect">
                <a:avLst/>
              </a:prstGeom>
              <a:noFill/>
              <a:ln w="6350">
                <a:noFill/>
                <a:prstDash val="dash"/>
              </a:ln>
            </p:spPr>
            <p:txBody>
              <a:bodyPr wrap="square" lIns="0" tIns="0" rIns="0" bIns="0" rtlCol="0">
                <a:spAutoFit/>
              </a:bodyPr>
              <a:lstStyle/>
              <a:p>
                <a:pPr algn="r">
                  <a:spcBef>
                    <a:spcPts val="600"/>
                  </a:spcBef>
                </a:pPr>
                <a:r>
                  <a:rPr lang="en-US" sz="1100" dirty="0"/>
                  <a:t>03:33</a:t>
                </a:r>
              </a:p>
            </p:txBody>
          </p:sp>
        </p:grpSp>
        <p:grpSp>
          <p:nvGrpSpPr>
            <p:cNvPr id="204" name="Group 203">
              <a:extLst>
                <a:ext uri="{FF2B5EF4-FFF2-40B4-BE49-F238E27FC236}">
                  <a16:creationId xmlns:a16="http://schemas.microsoft.com/office/drawing/2014/main" id="{A5E35282-1AC9-4A80-AEFB-9DAAFA80C3A2}"/>
                </a:ext>
              </a:extLst>
            </p:cNvPr>
            <p:cNvGrpSpPr/>
            <p:nvPr/>
          </p:nvGrpSpPr>
          <p:grpSpPr>
            <a:xfrm>
              <a:off x="3286125" y="3712322"/>
              <a:ext cx="2568575" cy="861154"/>
              <a:chOff x="3286125" y="3712322"/>
              <a:chExt cx="2568575" cy="861154"/>
            </a:xfrm>
          </p:grpSpPr>
          <p:grpSp>
            <p:nvGrpSpPr>
              <p:cNvPr id="181" name="Group 180">
                <a:extLst>
                  <a:ext uri="{FF2B5EF4-FFF2-40B4-BE49-F238E27FC236}">
                    <a16:creationId xmlns:a16="http://schemas.microsoft.com/office/drawing/2014/main" id="{9ACF6BF4-923C-40F9-9760-E6051A0CBAA8}"/>
                  </a:ext>
                </a:extLst>
              </p:cNvPr>
              <p:cNvGrpSpPr/>
              <p:nvPr/>
            </p:nvGrpSpPr>
            <p:grpSpPr>
              <a:xfrm>
                <a:off x="3381292" y="3712322"/>
                <a:ext cx="2291595" cy="405741"/>
                <a:chOff x="3381292" y="3712322"/>
                <a:chExt cx="2291595" cy="405741"/>
              </a:xfrm>
            </p:grpSpPr>
            <p:sp>
              <p:nvSpPr>
                <p:cNvPr id="95" name="Rectangle: Rounded Corners 94">
                  <a:extLst>
                    <a:ext uri="{FF2B5EF4-FFF2-40B4-BE49-F238E27FC236}">
                      <a16:creationId xmlns:a16="http://schemas.microsoft.com/office/drawing/2014/main" id="{784F3C41-EAE7-402A-828B-F4E5D167C726}"/>
                    </a:ext>
                  </a:extLst>
                </p:cNvPr>
                <p:cNvSpPr/>
                <p:nvPr/>
              </p:nvSpPr>
              <p:spPr>
                <a:xfrm>
                  <a:off x="3381292" y="3712322"/>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178" name="Group 177">
                  <a:extLst>
                    <a:ext uri="{FF2B5EF4-FFF2-40B4-BE49-F238E27FC236}">
                      <a16:creationId xmlns:a16="http://schemas.microsoft.com/office/drawing/2014/main" id="{02FED385-63C3-4CD4-9829-96C4FA0D6A43}"/>
                    </a:ext>
                  </a:extLst>
                </p:cNvPr>
                <p:cNvGrpSpPr/>
                <p:nvPr/>
              </p:nvGrpSpPr>
              <p:grpSpPr>
                <a:xfrm>
                  <a:off x="3500118" y="3830619"/>
                  <a:ext cx="169148" cy="169147"/>
                  <a:chOff x="4200525" y="4519613"/>
                  <a:chExt cx="373063" cy="373062"/>
                </a:xfrm>
                <a:gradFill>
                  <a:gsLst>
                    <a:gs pos="0">
                      <a:schemeClr val="accent2"/>
                    </a:gs>
                    <a:gs pos="100000">
                      <a:schemeClr val="accent1"/>
                    </a:gs>
                  </a:gsLst>
                  <a:lin ang="2700000" scaled="0"/>
                </a:gradFill>
              </p:grpSpPr>
              <p:sp>
                <p:nvSpPr>
                  <p:cNvPr id="105" name="Freeform 5">
                    <a:extLst>
                      <a:ext uri="{FF2B5EF4-FFF2-40B4-BE49-F238E27FC236}">
                        <a16:creationId xmlns:a16="http://schemas.microsoft.com/office/drawing/2014/main" id="{EC9EDCF1-9AD8-4D3C-81D3-6A55324D8767}"/>
                      </a:ext>
                    </a:extLst>
                  </p:cNvPr>
                  <p:cNvSpPr>
                    <a:spLocks noEditPoints="1"/>
                  </p:cNvSpPr>
                  <p:nvPr/>
                </p:nvSpPr>
                <p:spPr bwMode="auto">
                  <a:xfrm>
                    <a:off x="4200525" y="4519613"/>
                    <a:ext cx="373063" cy="373062"/>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
                    <a:extLst>
                      <a:ext uri="{FF2B5EF4-FFF2-40B4-BE49-F238E27FC236}">
                        <a16:creationId xmlns:a16="http://schemas.microsoft.com/office/drawing/2014/main" id="{54FB5407-D048-4886-ACA4-7C64ECF4DC4D}"/>
                      </a:ext>
                    </a:extLst>
                  </p:cNvPr>
                  <p:cNvSpPr>
                    <a:spLocks/>
                  </p:cNvSpPr>
                  <p:nvPr/>
                </p:nvSpPr>
                <p:spPr bwMode="auto">
                  <a:xfrm>
                    <a:off x="4371975" y="4613275"/>
                    <a:ext cx="107950" cy="185737"/>
                  </a:xfrm>
                  <a:custGeom>
                    <a:avLst/>
                    <a:gdLst>
                      <a:gd name="T0" fmla="*/ 26 w 28"/>
                      <a:gd name="T1" fmla="*/ 48 h 48"/>
                      <a:gd name="T2" fmla="*/ 25 w 28"/>
                      <a:gd name="T3" fmla="*/ 47 h 48"/>
                      <a:gd name="T4" fmla="*/ 1 w 28"/>
                      <a:gd name="T5" fmla="*/ 25 h 48"/>
                      <a:gd name="T6" fmla="*/ 0 w 28"/>
                      <a:gd name="T7" fmla="*/ 24 h 48"/>
                      <a:gd name="T8" fmla="*/ 0 w 28"/>
                      <a:gd name="T9" fmla="*/ 2 h 48"/>
                      <a:gd name="T10" fmla="*/ 2 w 28"/>
                      <a:gd name="T11" fmla="*/ 0 h 48"/>
                      <a:gd name="T12" fmla="*/ 4 w 28"/>
                      <a:gd name="T13" fmla="*/ 2 h 48"/>
                      <a:gd name="T14" fmla="*/ 4 w 28"/>
                      <a:gd name="T15" fmla="*/ 23 h 48"/>
                      <a:gd name="T16" fmla="*/ 27 w 28"/>
                      <a:gd name="T17" fmla="*/ 45 h 48"/>
                      <a:gd name="T18" fmla="*/ 27 w 28"/>
                      <a:gd name="T19" fmla="*/ 47 h 48"/>
                      <a:gd name="T20" fmla="*/ 26 w 2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8">
                        <a:moveTo>
                          <a:pt x="26" y="48"/>
                        </a:moveTo>
                        <a:cubicBezTo>
                          <a:pt x="26" y="48"/>
                          <a:pt x="25" y="48"/>
                          <a:pt x="25" y="47"/>
                        </a:cubicBezTo>
                        <a:cubicBezTo>
                          <a:pt x="1" y="25"/>
                          <a:pt x="1" y="25"/>
                          <a:pt x="1" y="25"/>
                        </a:cubicBezTo>
                        <a:cubicBezTo>
                          <a:pt x="0" y="25"/>
                          <a:pt x="0" y="25"/>
                          <a:pt x="0" y="24"/>
                        </a:cubicBezTo>
                        <a:cubicBezTo>
                          <a:pt x="0" y="2"/>
                          <a:pt x="0" y="2"/>
                          <a:pt x="0" y="2"/>
                        </a:cubicBezTo>
                        <a:cubicBezTo>
                          <a:pt x="0" y="1"/>
                          <a:pt x="1" y="0"/>
                          <a:pt x="2" y="0"/>
                        </a:cubicBezTo>
                        <a:cubicBezTo>
                          <a:pt x="3" y="0"/>
                          <a:pt x="4" y="1"/>
                          <a:pt x="4" y="2"/>
                        </a:cubicBezTo>
                        <a:cubicBezTo>
                          <a:pt x="4" y="23"/>
                          <a:pt x="4" y="23"/>
                          <a:pt x="4" y="23"/>
                        </a:cubicBezTo>
                        <a:cubicBezTo>
                          <a:pt x="27" y="45"/>
                          <a:pt x="27" y="45"/>
                          <a:pt x="27" y="45"/>
                        </a:cubicBezTo>
                        <a:cubicBezTo>
                          <a:pt x="28" y="45"/>
                          <a:pt x="28" y="47"/>
                          <a:pt x="27" y="47"/>
                        </a:cubicBezTo>
                        <a:cubicBezTo>
                          <a:pt x="27" y="48"/>
                          <a:pt x="27"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a:extLst>
                    <a:ext uri="{FF2B5EF4-FFF2-40B4-BE49-F238E27FC236}">
                      <a16:creationId xmlns:a16="http://schemas.microsoft.com/office/drawing/2014/main" id="{0FF1A959-C6B3-4C82-AA65-103C9DC592D7}"/>
                    </a:ext>
                  </a:extLst>
                </p:cNvPr>
                <p:cNvSpPr txBox="1"/>
                <p:nvPr/>
              </p:nvSpPr>
              <p:spPr>
                <a:xfrm>
                  <a:off x="3911597" y="3776693"/>
                  <a:ext cx="1761290" cy="276999"/>
                </a:xfrm>
                <a:prstGeom prst="rect">
                  <a:avLst/>
                </a:prstGeom>
                <a:noFill/>
                <a:ln w="6350">
                  <a:noFill/>
                  <a:prstDash val="dash"/>
                </a:ln>
              </p:spPr>
              <p:txBody>
                <a:bodyPr wrap="square" lIns="0" tIns="0" rIns="0" bIns="0" rtlCol="0" anchor="ctr">
                  <a:spAutoFit/>
                </a:bodyPr>
                <a:lstStyle/>
                <a:p>
                  <a:r>
                    <a:rPr lang="en-US" b="1" dirty="0">
                      <a:latin typeface="+mj-lt"/>
                    </a:rPr>
                    <a:t>Subscriber</a:t>
                  </a:r>
                </a:p>
              </p:txBody>
            </p:sp>
          </p:grpSp>
          <p:grpSp>
            <p:nvGrpSpPr>
              <p:cNvPr id="203" name="Group 202">
                <a:extLst>
                  <a:ext uri="{FF2B5EF4-FFF2-40B4-BE49-F238E27FC236}">
                    <a16:creationId xmlns:a16="http://schemas.microsoft.com/office/drawing/2014/main" id="{28D5DAE3-778D-4D1F-BACA-88932B6CDEBC}"/>
                  </a:ext>
                </a:extLst>
              </p:cNvPr>
              <p:cNvGrpSpPr/>
              <p:nvPr/>
            </p:nvGrpSpPr>
            <p:grpSpPr>
              <a:xfrm>
                <a:off x="3286125" y="4261760"/>
                <a:ext cx="2568575" cy="311716"/>
                <a:chOff x="3286125" y="4236360"/>
                <a:chExt cx="2568575" cy="311716"/>
              </a:xfrm>
            </p:grpSpPr>
            <p:grpSp>
              <p:nvGrpSpPr>
                <p:cNvPr id="185" name="Group 184">
                  <a:extLst>
                    <a:ext uri="{FF2B5EF4-FFF2-40B4-BE49-F238E27FC236}">
                      <a16:creationId xmlns:a16="http://schemas.microsoft.com/office/drawing/2014/main" id="{AFC54CA9-4627-4300-8252-FCA22C571B1B}"/>
                    </a:ext>
                  </a:extLst>
                </p:cNvPr>
                <p:cNvGrpSpPr/>
                <p:nvPr/>
              </p:nvGrpSpPr>
              <p:grpSpPr>
                <a:xfrm>
                  <a:off x="3394166" y="4236360"/>
                  <a:ext cx="2301785" cy="215444"/>
                  <a:chOff x="3394166" y="4236360"/>
                  <a:chExt cx="2301785" cy="215444"/>
                </a:xfrm>
              </p:grpSpPr>
              <p:sp>
                <p:nvSpPr>
                  <p:cNvPr id="183" name="TextBox 182">
                    <a:extLst>
                      <a:ext uri="{FF2B5EF4-FFF2-40B4-BE49-F238E27FC236}">
                        <a16:creationId xmlns:a16="http://schemas.microsoft.com/office/drawing/2014/main" id="{37C4434A-D354-4D4A-874D-6588550DAEA8}"/>
                      </a:ext>
                    </a:extLst>
                  </p:cNvPr>
                  <p:cNvSpPr txBox="1"/>
                  <p:nvPr/>
                </p:nvSpPr>
                <p:spPr>
                  <a:xfrm>
                    <a:off x="3394166" y="4236360"/>
                    <a:ext cx="1717583" cy="215444"/>
                  </a:xfrm>
                  <a:prstGeom prst="rect">
                    <a:avLst/>
                  </a:prstGeom>
                  <a:noFill/>
                  <a:ln w="6350">
                    <a:noFill/>
                    <a:prstDash val="dash"/>
                  </a:ln>
                </p:spPr>
                <p:txBody>
                  <a:bodyPr wrap="square" lIns="0" tIns="0" rIns="0" bIns="0" rtlCol="0">
                    <a:spAutoFit/>
                  </a:bodyPr>
                  <a:lstStyle/>
                  <a:p>
                    <a:pPr>
                      <a:spcBef>
                        <a:spcPts val="600"/>
                      </a:spcBef>
                    </a:pPr>
                    <a:r>
                      <a:rPr lang="en-US" sz="1400" dirty="0"/>
                      <a:t>Total Subscriber Count</a:t>
                    </a:r>
                    <a:endParaRPr lang="en-US" sz="1100" dirty="0"/>
                  </a:p>
                </p:txBody>
              </p:sp>
              <p:sp>
                <p:nvSpPr>
                  <p:cNvPr id="184" name="TextBox 183">
                    <a:extLst>
                      <a:ext uri="{FF2B5EF4-FFF2-40B4-BE49-F238E27FC236}">
                        <a16:creationId xmlns:a16="http://schemas.microsoft.com/office/drawing/2014/main" id="{E0321207-E92F-4AC0-AA7D-FB59EE46E4E5}"/>
                      </a:ext>
                    </a:extLst>
                  </p:cNvPr>
                  <p:cNvSpPr txBox="1"/>
                  <p:nvPr/>
                </p:nvSpPr>
                <p:spPr>
                  <a:xfrm>
                    <a:off x="5197567" y="4236360"/>
                    <a:ext cx="498384" cy="215444"/>
                  </a:xfrm>
                  <a:prstGeom prst="rect">
                    <a:avLst/>
                  </a:prstGeom>
                  <a:noFill/>
                  <a:ln w="6350">
                    <a:noFill/>
                    <a:prstDash val="dash"/>
                  </a:ln>
                </p:spPr>
                <p:txBody>
                  <a:bodyPr wrap="square" lIns="0" tIns="0" rIns="0" bIns="0" rtlCol="0">
                    <a:spAutoFit/>
                  </a:bodyPr>
                  <a:lstStyle/>
                  <a:p>
                    <a:pPr algn="ctr">
                      <a:spcBef>
                        <a:spcPts val="600"/>
                      </a:spcBef>
                    </a:pPr>
                    <a:r>
                      <a:rPr lang="en-US" sz="1400" dirty="0"/>
                      <a:t>23 bn</a:t>
                    </a:r>
                    <a:endParaRPr lang="en-US" sz="1100" dirty="0"/>
                  </a:p>
                </p:txBody>
              </p:sp>
            </p:grpSp>
            <p:cxnSp>
              <p:nvCxnSpPr>
                <p:cNvPr id="186" name="Straight Connector 185">
                  <a:extLst>
                    <a:ext uri="{FF2B5EF4-FFF2-40B4-BE49-F238E27FC236}">
                      <a16:creationId xmlns:a16="http://schemas.microsoft.com/office/drawing/2014/main" id="{C619A282-BAFB-43CE-8547-89E955A3E5CD}"/>
                    </a:ext>
                  </a:extLst>
                </p:cNvPr>
                <p:cNvCxnSpPr>
                  <a:cxnSpLocks/>
                </p:cNvCxnSpPr>
                <p:nvPr/>
              </p:nvCxnSpPr>
              <p:spPr>
                <a:xfrm>
                  <a:off x="3286125" y="4548076"/>
                  <a:ext cx="2568575"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227" name="Rectangle: Rounded Corners 226">
              <a:extLst>
                <a:ext uri="{FF2B5EF4-FFF2-40B4-BE49-F238E27FC236}">
                  <a16:creationId xmlns:a16="http://schemas.microsoft.com/office/drawing/2014/main" id="{8683E465-148F-48F6-AE4E-1D3B07AE38D0}"/>
                </a:ext>
              </a:extLst>
            </p:cNvPr>
            <p:cNvSpPr/>
            <p:nvPr/>
          </p:nvSpPr>
          <p:spPr>
            <a:xfrm>
              <a:off x="6257842" y="3712322"/>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9" name="TextBox 228">
              <a:extLst>
                <a:ext uri="{FF2B5EF4-FFF2-40B4-BE49-F238E27FC236}">
                  <a16:creationId xmlns:a16="http://schemas.microsoft.com/office/drawing/2014/main" id="{13671D94-7A80-405A-B9DE-E4580F63F0F1}"/>
                </a:ext>
              </a:extLst>
            </p:cNvPr>
            <p:cNvSpPr txBox="1"/>
            <p:nvPr/>
          </p:nvSpPr>
          <p:spPr>
            <a:xfrm>
              <a:off x="6788147" y="3776693"/>
              <a:ext cx="1761290" cy="276999"/>
            </a:xfrm>
            <a:prstGeom prst="rect">
              <a:avLst/>
            </a:prstGeom>
            <a:noFill/>
            <a:ln w="6350">
              <a:noFill/>
              <a:prstDash val="dash"/>
            </a:ln>
          </p:spPr>
          <p:txBody>
            <a:bodyPr wrap="square" lIns="0" tIns="0" rIns="0" bIns="0" rtlCol="0" anchor="ctr">
              <a:spAutoFit/>
            </a:bodyPr>
            <a:lstStyle/>
            <a:p>
              <a:r>
                <a:rPr lang="en-US" b="1" dirty="0">
                  <a:latin typeface="+mj-lt"/>
                </a:rPr>
                <a:t>Views</a:t>
              </a:r>
            </a:p>
          </p:txBody>
        </p:sp>
        <p:sp>
          <p:nvSpPr>
            <p:cNvPr id="254" name="Rectangle: Rounded Corners 253">
              <a:extLst>
                <a:ext uri="{FF2B5EF4-FFF2-40B4-BE49-F238E27FC236}">
                  <a16:creationId xmlns:a16="http://schemas.microsoft.com/office/drawing/2014/main" id="{15B48A4D-7755-4EAF-A7EA-719E25976A9A}"/>
                </a:ext>
              </a:extLst>
            </p:cNvPr>
            <p:cNvSpPr/>
            <p:nvPr/>
          </p:nvSpPr>
          <p:spPr>
            <a:xfrm>
              <a:off x="9134392" y="3712322"/>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6" name="TextBox 255">
              <a:extLst>
                <a:ext uri="{FF2B5EF4-FFF2-40B4-BE49-F238E27FC236}">
                  <a16:creationId xmlns:a16="http://schemas.microsoft.com/office/drawing/2014/main" id="{2D1EC344-58F9-4E41-AC08-236C70B2B27F}"/>
                </a:ext>
              </a:extLst>
            </p:cNvPr>
            <p:cNvSpPr txBox="1"/>
            <p:nvPr/>
          </p:nvSpPr>
          <p:spPr>
            <a:xfrm>
              <a:off x="9664697" y="3776693"/>
              <a:ext cx="1761290" cy="276999"/>
            </a:xfrm>
            <a:prstGeom prst="rect">
              <a:avLst/>
            </a:prstGeom>
            <a:noFill/>
            <a:ln w="6350">
              <a:noFill/>
              <a:prstDash val="dash"/>
            </a:ln>
          </p:spPr>
          <p:txBody>
            <a:bodyPr wrap="square" lIns="0" tIns="0" rIns="0" bIns="0" rtlCol="0" anchor="ctr">
              <a:spAutoFit/>
            </a:bodyPr>
            <a:lstStyle/>
            <a:p>
              <a:r>
                <a:rPr lang="en-US" b="1" dirty="0">
                  <a:latin typeface="+mj-lt"/>
                </a:rPr>
                <a:t>Channels</a:t>
              </a:r>
            </a:p>
          </p:txBody>
        </p:sp>
        <p:grpSp>
          <p:nvGrpSpPr>
            <p:cNvPr id="273" name="Group 272">
              <a:extLst>
                <a:ext uri="{FF2B5EF4-FFF2-40B4-BE49-F238E27FC236}">
                  <a16:creationId xmlns:a16="http://schemas.microsoft.com/office/drawing/2014/main" id="{A9331328-289E-43A1-95E3-F2F2A7B95720}"/>
                </a:ext>
              </a:extLst>
            </p:cNvPr>
            <p:cNvGrpSpPr/>
            <p:nvPr/>
          </p:nvGrpSpPr>
          <p:grpSpPr>
            <a:xfrm>
              <a:off x="6371225" y="3840653"/>
              <a:ext cx="180035" cy="149079"/>
              <a:chOff x="5643563" y="7112001"/>
              <a:chExt cx="350837" cy="290513"/>
            </a:xfrm>
            <a:solidFill>
              <a:schemeClr val="accent1"/>
            </a:solidFill>
          </p:grpSpPr>
          <p:sp>
            <p:nvSpPr>
              <p:cNvPr id="262" name="Freeform 10">
                <a:extLst>
                  <a:ext uri="{FF2B5EF4-FFF2-40B4-BE49-F238E27FC236}">
                    <a16:creationId xmlns:a16="http://schemas.microsoft.com/office/drawing/2014/main" id="{3D049155-B26E-41E5-9C0C-A764E7CBF30A}"/>
                  </a:ext>
                </a:extLst>
              </p:cNvPr>
              <p:cNvSpPr>
                <a:spLocks noEditPoints="1"/>
              </p:cNvSpPr>
              <p:nvPr/>
            </p:nvSpPr>
            <p:spPr bwMode="auto">
              <a:xfrm>
                <a:off x="5884863" y="7292976"/>
                <a:ext cx="109537" cy="109538"/>
              </a:xfrm>
              <a:custGeom>
                <a:avLst/>
                <a:gdLst>
                  <a:gd name="T0" fmla="*/ 1 w 28"/>
                  <a:gd name="T1" fmla="*/ 28 h 28"/>
                  <a:gd name="T2" fmla="*/ 1 w 28"/>
                  <a:gd name="T3" fmla="*/ 28 h 28"/>
                  <a:gd name="T4" fmla="*/ 0 w 28"/>
                  <a:gd name="T5" fmla="*/ 27 h 28"/>
                  <a:gd name="T6" fmla="*/ 0 w 28"/>
                  <a:gd name="T7" fmla="*/ 1 h 28"/>
                  <a:gd name="T8" fmla="*/ 1 w 28"/>
                  <a:gd name="T9" fmla="*/ 0 h 28"/>
                  <a:gd name="T10" fmla="*/ 2 w 28"/>
                  <a:gd name="T11" fmla="*/ 0 h 28"/>
                  <a:gd name="T12" fmla="*/ 27 w 28"/>
                  <a:gd name="T13" fmla="*/ 13 h 28"/>
                  <a:gd name="T14" fmla="*/ 28 w 28"/>
                  <a:gd name="T15" fmla="*/ 14 h 28"/>
                  <a:gd name="T16" fmla="*/ 27 w 28"/>
                  <a:gd name="T17" fmla="*/ 15 h 28"/>
                  <a:gd name="T18" fmla="*/ 2 w 28"/>
                  <a:gd name="T19" fmla="*/ 28 h 28"/>
                  <a:gd name="T20" fmla="*/ 1 w 28"/>
                  <a:gd name="T21" fmla="*/ 28 h 28"/>
                  <a:gd name="T22" fmla="*/ 3 w 28"/>
                  <a:gd name="T23" fmla="*/ 4 h 28"/>
                  <a:gd name="T24" fmla="*/ 3 w 28"/>
                  <a:gd name="T25" fmla="*/ 24 h 28"/>
                  <a:gd name="T26" fmla="*/ 23 w 28"/>
                  <a:gd name="T27" fmla="*/ 14 h 28"/>
                  <a:gd name="T28" fmla="*/ 3 w 28"/>
                  <a:gd name="T2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8">
                    <a:moveTo>
                      <a:pt x="1" y="28"/>
                    </a:moveTo>
                    <a:cubicBezTo>
                      <a:pt x="1" y="28"/>
                      <a:pt x="1" y="28"/>
                      <a:pt x="1" y="28"/>
                    </a:cubicBezTo>
                    <a:cubicBezTo>
                      <a:pt x="0" y="28"/>
                      <a:pt x="0" y="27"/>
                      <a:pt x="0" y="27"/>
                    </a:cubicBezTo>
                    <a:cubicBezTo>
                      <a:pt x="0" y="1"/>
                      <a:pt x="0" y="1"/>
                      <a:pt x="0" y="1"/>
                    </a:cubicBezTo>
                    <a:cubicBezTo>
                      <a:pt x="0" y="1"/>
                      <a:pt x="0" y="0"/>
                      <a:pt x="1" y="0"/>
                    </a:cubicBezTo>
                    <a:cubicBezTo>
                      <a:pt x="1" y="0"/>
                      <a:pt x="2" y="0"/>
                      <a:pt x="2" y="0"/>
                    </a:cubicBezTo>
                    <a:cubicBezTo>
                      <a:pt x="27" y="13"/>
                      <a:pt x="27" y="13"/>
                      <a:pt x="27" y="13"/>
                    </a:cubicBezTo>
                    <a:cubicBezTo>
                      <a:pt x="28" y="13"/>
                      <a:pt x="28" y="13"/>
                      <a:pt x="28" y="14"/>
                    </a:cubicBezTo>
                    <a:cubicBezTo>
                      <a:pt x="28" y="15"/>
                      <a:pt x="28" y="15"/>
                      <a:pt x="27" y="15"/>
                    </a:cubicBezTo>
                    <a:cubicBezTo>
                      <a:pt x="2" y="28"/>
                      <a:pt x="2" y="28"/>
                      <a:pt x="2" y="28"/>
                    </a:cubicBezTo>
                    <a:cubicBezTo>
                      <a:pt x="2" y="28"/>
                      <a:pt x="2" y="28"/>
                      <a:pt x="1" y="28"/>
                    </a:cubicBezTo>
                    <a:close/>
                    <a:moveTo>
                      <a:pt x="3" y="4"/>
                    </a:moveTo>
                    <a:cubicBezTo>
                      <a:pt x="3" y="24"/>
                      <a:pt x="3" y="24"/>
                      <a:pt x="3" y="24"/>
                    </a:cubicBezTo>
                    <a:cubicBezTo>
                      <a:pt x="23" y="14"/>
                      <a:pt x="23" y="14"/>
                      <a:pt x="23" y="14"/>
                    </a:cubicBez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1">
                <a:extLst>
                  <a:ext uri="{FF2B5EF4-FFF2-40B4-BE49-F238E27FC236}">
                    <a16:creationId xmlns:a16="http://schemas.microsoft.com/office/drawing/2014/main" id="{4717889D-2483-4AE1-8CDF-196E8D151445}"/>
                  </a:ext>
                </a:extLst>
              </p:cNvPr>
              <p:cNvSpPr>
                <a:spLocks/>
              </p:cNvSpPr>
              <p:nvPr/>
            </p:nvSpPr>
            <p:spPr bwMode="auto">
              <a:xfrm>
                <a:off x="5691188" y="7112001"/>
                <a:ext cx="249237"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2">
                <a:extLst>
                  <a:ext uri="{FF2B5EF4-FFF2-40B4-BE49-F238E27FC236}">
                    <a16:creationId xmlns:a16="http://schemas.microsoft.com/office/drawing/2014/main" id="{D2D6900B-8330-49A9-9938-B4F1A47BB137}"/>
                  </a:ext>
                </a:extLst>
              </p:cNvPr>
              <p:cNvSpPr>
                <a:spLocks/>
              </p:cNvSpPr>
              <p:nvPr/>
            </p:nvSpPr>
            <p:spPr bwMode="auto">
              <a:xfrm>
                <a:off x="5691188" y="7175501"/>
                <a:ext cx="249237"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3">
                <a:extLst>
                  <a:ext uri="{FF2B5EF4-FFF2-40B4-BE49-F238E27FC236}">
                    <a16:creationId xmlns:a16="http://schemas.microsoft.com/office/drawing/2014/main" id="{868E9513-1B9B-42AB-9618-9DAF4ADB3729}"/>
                  </a:ext>
                </a:extLst>
              </p:cNvPr>
              <p:cNvSpPr>
                <a:spLocks/>
              </p:cNvSpPr>
              <p:nvPr/>
            </p:nvSpPr>
            <p:spPr bwMode="auto">
              <a:xfrm>
                <a:off x="5691188" y="7239001"/>
                <a:ext cx="233362" cy="14288"/>
              </a:xfrm>
              <a:custGeom>
                <a:avLst/>
                <a:gdLst>
                  <a:gd name="T0" fmla="*/ 58 w 60"/>
                  <a:gd name="T1" fmla="*/ 4 h 4"/>
                  <a:gd name="T2" fmla="*/ 2 w 60"/>
                  <a:gd name="T3" fmla="*/ 4 h 4"/>
                  <a:gd name="T4" fmla="*/ 0 w 60"/>
                  <a:gd name="T5" fmla="*/ 2 h 4"/>
                  <a:gd name="T6" fmla="*/ 2 w 60"/>
                  <a:gd name="T7" fmla="*/ 0 h 4"/>
                  <a:gd name="T8" fmla="*/ 58 w 60"/>
                  <a:gd name="T9" fmla="*/ 0 h 4"/>
                  <a:gd name="T10" fmla="*/ 60 w 60"/>
                  <a:gd name="T11" fmla="*/ 2 h 4"/>
                  <a:gd name="T12" fmla="*/ 58 w 6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4"/>
                    </a:moveTo>
                    <a:cubicBezTo>
                      <a:pt x="2" y="4"/>
                      <a:pt x="2" y="4"/>
                      <a:pt x="2" y="4"/>
                    </a:cubicBezTo>
                    <a:cubicBezTo>
                      <a:pt x="1" y="4"/>
                      <a:pt x="0" y="3"/>
                      <a:pt x="0" y="2"/>
                    </a:cubicBezTo>
                    <a:cubicBezTo>
                      <a:pt x="0" y="1"/>
                      <a:pt x="1" y="0"/>
                      <a:pt x="2" y="0"/>
                    </a:cubicBezTo>
                    <a:cubicBezTo>
                      <a:pt x="58" y="0"/>
                      <a:pt x="58" y="0"/>
                      <a:pt x="58" y="0"/>
                    </a:cubicBezTo>
                    <a:cubicBezTo>
                      <a:pt x="59" y="0"/>
                      <a:pt x="60" y="1"/>
                      <a:pt x="60" y="2"/>
                    </a:cubicBezTo>
                    <a:cubicBezTo>
                      <a:pt x="60" y="3"/>
                      <a:pt x="59" y="4"/>
                      <a:pt x="5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
                <a:extLst>
                  <a:ext uri="{FF2B5EF4-FFF2-40B4-BE49-F238E27FC236}">
                    <a16:creationId xmlns:a16="http://schemas.microsoft.com/office/drawing/2014/main" id="{CC37554D-DC1C-4300-9FC4-ACEE38F2F429}"/>
                  </a:ext>
                </a:extLst>
              </p:cNvPr>
              <p:cNvSpPr>
                <a:spLocks/>
              </p:cNvSpPr>
              <p:nvPr/>
            </p:nvSpPr>
            <p:spPr bwMode="auto">
              <a:xfrm>
                <a:off x="5691188" y="7300913"/>
                <a:ext cx="139700" cy="15875"/>
              </a:xfrm>
              <a:custGeom>
                <a:avLst/>
                <a:gdLst>
                  <a:gd name="T0" fmla="*/ 34 w 36"/>
                  <a:gd name="T1" fmla="*/ 4 h 4"/>
                  <a:gd name="T2" fmla="*/ 2 w 36"/>
                  <a:gd name="T3" fmla="*/ 4 h 4"/>
                  <a:gd name="T4" fmla="*/ 0 w 36"/>
                  <a:gd name="T5" fmla="*/ 2 h 4"/>
                  <a:gd name="T6" fmla="*/ 2 w 36"/>
                  <a:gd name="T7" fmla="*/ 0 h 4"/>
                  <a:gd name="T8" fmla="*/ 34 w 36"/>
                  <a:gd name="T9" fmla="*/ 0 h 4"/>
                  <a:gd name="T10" fmla="*/ 36 w 36"/>
                  <a:gd name="T11" fmla="*/ 2 h 4"/>
                  <a:gd name="T12" fmla="*/ 34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4"/>
                    </a:moveTo>
                    <a:cubicBezTo>
                      <a:pt x="2" y="4"/>
                      <a:pt x="2" y="4"/>
                      <a:pt x="2" y="4"/>
                    </a:cubicBezTo>
                    <a:cubicBezTo>
                      <a:pt x="1" y="4"/>
                      <a:pt x="0" y="3"/>
                      <a:pt x="0" y="2"/>
                    </a:cubicBezTo>
                    <a:cubicBezTo>
                      <a:pt x="0" y="1"/>
                      <a:pt x="1" y="0"/>
                      <a:pt x="2" y="0"/>
                    </a:cubicBezTo>
                    <a:cubicBezTo>
                      <a:pt x="34" y="0"/>
                      <a:pt x="34" y="0"/>
                      <a:pt x="34" y="0"/>
                    </a:cubicBezTo>
                    <a:cubicBezTo>
                      <a:pt x="35" y="0"/>
                      <a:pt x="36" y="1"/>
                      <a:pt x="36" y="2"/>
                    </a:cubicBezTo>
                    <a:cubicBezTo>
                      <a:pt x="36" y="3"/>
                      <a:pt x="35"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5">
                <a:extLst>
                  <a:ext uri="{FF2B5EF4-FFF2-40B4-BE49-F238E27FC236}">
                    <a16:creationId xmlns:a16="http://schemas.microsoft.com/office/drawing/2014/main" id="{52613DDD-1DF9-4507-BCB6-A2EE1B48C914}"/>
                  </a:ext>
                </a:extLst>
              </p:cNvPr>
              <p:cNvSpPr>
                <a:spLocks/>
              </p:cNvSpPr>
              <p:nvPr/>
            </p:nvSpPr>
            <p:spPr bwMode="auto">
              <a:xfrm>
                <a:off x="5691188" y="7364413"/>
                <a:ext cx="139700" cy="15875"/>
              </a:xfrm>
              <a:custGeom>
                <a:avLst/>
                <a:gdLst>
                  <a:gd name="T0" fmla="*/ 34 w 36"/>
                  <a:gd name="T1" fmla="*/ 4 h 4"/>
                  <a:gd name="T2" fmla="*/ 2 w 36"/>
                  <a:gd name="T3" fmla="*/ 4 h 4"/>
                  <a:gd name="T4" fmla="*/ 0 w 36"/>
                  <a:gd name="T5" fmla="*/ 2 h 4"/>
                  <a:gd name="T6" fmla="*/ 2 w 36"/>
                  <a:gd name="T7" fmla="*/ 0 h 4"/>
                  <a:gd name="T8" fmla="*/ 34 w 36"/>
                  <a:gd name="T9" fmla="*/ 0 h 4"/>
                  <a:gd name="T10" fmla="*/ 36 w 36"/>
                  <a:gd name="T11" fmla="*/ 2 h 4"/>
                  <a:gd name="T12" fmla="*/ 34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4"/>
                    </a:moveTo>
                    <a:cubicBezTo>
                      <a:pt x="2" y="4"/>
                      <a:pt x="2" y="4"/>
                      <a:pt x="2" y="4"/>
                    </a:cubicBezTo>
                    <a:cubicBezTo>
                      <a:pt x="1" y="4"/>
                      <a:pt x="0" y="3"/>
                      <a:pt x="0" y="2"/>
                    </a:cubicBezTo>
                    <a:cubicBezTo>
                      <a:pt x="0" y="1"/>
                      <a:pt x="1" y="0"/>
                      <a:pt x="2" y="0"/>
                    </a:cubicBezTo>
                    <a:cubicBezTo>
                      <a:pt x="34" y="0"/>
                      <a:pt x="34" y="0"/>
                      <a:pt x="34" y="0"/>
                    </a:cubicBezTo>
                    <a:cubicBezTo>
                      <a:pt x="35" y="0"/>
                      <a:pt x="36" y="1"/>
                      <a:pt x="36" y="2"/>
                    </a:cubicBezTo>
                    <a:cubicBezTo>
                      <a:pt x="36" y="3"/>
                      <a:pt x="35"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6">
                <a:extLst>
                  <a:ext uri="{FF2B5EF4-FFF2-40B4-BE49-F238E27FC236}">
                    <a16:creationId xmlns:a16="http://schemas.microsoft.com/office/drawing/2014/main" id="{6E833087-9223-409A-9717-69C24A547AE9}"/>
                  </a:ext>
                </a:extLst>
              </p:cNvPr>
              <p:cNvSpPr>
                <a:spLocks/>
              </p:cNvSpPr>
              <p:nvPr/>
            </p:nvSpPr>
            <p:spPr bwMode="auto">
              <a:xfrm>
                <a:off x="5643563" y="7112001"/>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7">
                <a:extLst>
                  <a:ext uri="{FF2B5EF4-FFF2-40B4-BE49-F238E27FC236}">
                    <a16:creationId xmlns:a16="http://schemas.microsoft.com/office/drawing/2014/main" id="{97B9EB9C-57EA-4DF1-8106-E756547F7994}"/>
                  </a:ext>
                </a:extLst>
              </p:cNvPr>
              <p:cNvSpPr>
                <a:spLocks/>
              </p:cNvSpPr>
              <p:nvPr/>
            </p:nvSpPr>
            <p:spPr bwMode="auto">
              <a:xfrm>
                <a:off x="5643563" y="7175501"/>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8">
                <a:extLst>
                  <a:ext uri="{FF2B5EF4-FFF2-40B4-BE49-F238E27FC236}">
                    <a16:creationId xmlns:a16="http://schemas.microsoft.com/office/drawing/2014/main" id="{2B52B815-8F6F-48F1-89B5-025E7F61F9ED}"/>
                  </a:ext>
                </a:extLst>
              </p:cNvPr>
              <p:cNvSpPr>
                <a:spLocks/>
              </p:cNvSpPr>
              <p:nvPr/>
            </p:nvSpPr>
            <p:spPr bwMode="auto">
              <a:xfrm>
                <a:off x="5643563" y="7239001"/>
                <a:ext cx="31750" cy="14288"/>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9">
                <a:extLst>
                  <a:ext uri="{FF2B5EF4-FFF2-40B4-BE49-F238E27FC236}">
                    <a16:creationId xmlns:a16="http://schemas.microsoft.com/office/drawing/2014/main" id="{12D6AAC7-0A6F-488E-8AD7-BCF210EBB27D}"/>
                  </a:ext>
                </a:extLst>
              </p:cNvPr>
              <p:cNvSpPr>
                <a:spLocks/>
              </p:cNvSpPr>
              <p:nvPr/>
            </p:nvSpPr>
            <p:spPr bwMode="auto">
              <a:xfrm>
                <a:off x="5643563" y="7300913"/>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0">
                <a:extLst>
                  <a:ext uri="{FF2B5EF4-FFF2-40B4-BE49-F238E27FC236}">
                    <a16:creationId xmlns:a16="http://schemas.microsoft.com/office/drawing/2014/main" id="{B9E3A6D7-CB6A-47E8-BF56-510409B36F63}"/>
                  </a:ext>
                </a:extLst>
              </p:cNvPr>
              <p:cNvSpPr>
                <a:spLocks/>
              </p:cNvSpPr>
              <p:nvPr/>
            </p:nvSpPr>
            <p:spPr bwMode="auto">
              <a:xfrm>
                <a:off x="5643563" y="7364413"/>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5" name="Freeform 24">
              <a:extLst>
                <a:ext uri="{FF2B5EF4-FFF2-40B4-BE49-F238E27FC236}">
                  <a16:creationId xmlns:a16="http://schemas.microsoft.com/office/drawing/2014/main" id="{706454A4-77E9-47D4-9363-681D959C2164}"/>
                </a:ext>
              </a:extLst>
            </p:cNvPr>
            <p:cNvSpPr>
              <a:spLocks noEditPoints="1"/>
            </p:cNvSpPr>
            <p:nvPr/>
          </p:nvSpPr>
          <p:spPr bwMode="auto">
            <a:xfrm>
              <a:off x="9268018" y="3850785"/>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gradFill>
              <a:gsLst>
                <a:gs pos="0">
                  <a:schemeClr val="accent2"/>
                </a:gs>
                <a:gs pos="100000">
                  <a:schemeClr val="accent1"/>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TextBox 114">
              <a:extLst>
                <a:ext uri="{FF2B5EF4-FFF2-40B4-BE49-F238E27FC236}">
                  <a16:creationId xmlns:a16="http://schemas.microsoft.com/office/drawing/2014/main" id="{60F87446-42F2-4996-A7E5-AB58C32DC568}"/>
                </a:ext>
              </a:extLst>
            </p:cNvPr>
            <p:cNvSpPr txBox="1"/>
            <p:nvPr/>
          </p:nvSpPr>
          <p:spPr>
            <a:xfrm>
              <a:off x="6096000" y="4299316"/>
              <a:ext cx="1717583" cy="215444"/>
            </a:xfrm>
            <a:prstGeom prst="rect">
              <a:avLst/>
            </a:prstGeom>
            <a:noFill/>
            <a:ln w="6350">
              <a:noFill/>
              <a:prstDash val="dash"/>
            </a:ln>
          </p:spPr>
          <p:txBody>
            <a:bodyPr wrap="square" lIns="0" tIns="0" rIns="0" bIns="0" rtlCol="0">
              <a:spAutoFit/>
            </a:bodyPr>
            <a:lstStyle/>
            <a:p>
              <a:pPr>
                <a:spcBef>
                  <a:spcPts val="600"/>
                </a:spcBef>
              </a:pPr>
              <a:r>
                <a:rPr lang="en-US" sz="1400" dirty="0"/>
                <a:t>Total View Count</a:t>
              </a:r>
              <a:endParaRPr lang="en-US" sz="1100" dirty="0"/>
            </a:p>
          </p:txBody>
        </p:sp>
        <p:sp>
          <p:nvSpPr>
            <p:cNvPr id="116" name="TextBox 115">
              <a:extLst>
                <a:ext uri="{FF2B5EF4-FFF2-40B4-BE49-F238E27FC236}">
                  <a16:creationId xmlns:a16="http://schemas.microsoft.com/office/drawing/2014/main" id="{D0FB0708-3590-4B3D-B0EF-D011A4FE2A4E}"/>
                </a:ext>
              </a:extLst>
            </p:cNvPr>
            <p:cNvSpPr txBox="1"/>
            <p:nvPr/>
          </p:nvSpPr>
          <p:spPr>
            <a:xfrm>
              <a:off x="7899401" y="4299316"/>
              <a:ext cx="498384" cy="215444"/>
            </a:xfrm>
            <a:prstGeom prst="rect">
              <a:avLst/>
            </a:prstGeom>
            <a:noFill/>
            <a:ln w="6350">
              <a:noFill/>
              <a:prstDash val="dash"/>
            </a:ln>
          </p:spPr>
          <p:txBody>
            <a:bodyPr wrap="square" lIns="0" tIns="0" rIns="0" bIns="0" rtlCol="0">
              <a:spAutoFit/>
            </a:bodyPr>
            <a:lstStyle/>
            <a:p>
              <a:pPr algn="ctr">
                <a:spcBef>
                  <a:spcPts val="600"/>
                </a:spcBef>
              </a:pPr>
              <a:r>
                <a:rPr lang="en-US" sz="1400" dirty="0"/>
                <a:t>11 bn</a:t>
              </a:r>
              <a:endParaRPr lang="en-US" sz="1100" dirty="0"/>
            </a:p>
          </p:txBody>
        </p:sp>
        <p:cxnSp>
          <p:nvCxnSpPr>
            <p:cNvPr id="117" name="Straight Connector 116">
              <a:extLst>
                <a:ext uri="{FF2B5EF4-FFF2-40B4-BE49-F238E27FC236}">
                  <a16:creationId xmlns:a16="http://schemas.microsoft.com/office/drawing/2014/main" id="{7731F97C-52D6-4B62-AB78-820085517DA3}"/>
                </a:ext>
              </a:extLst>
            </p:cNvPr>
            <p:cNvCxnSpPr>
              <a:cxnSpLocks/>
            </p:cNvCxnSpPr>
            <p:nvPr/>
          </p:nvCxnSpPr>
          <p:spPr>
            <a:xfrm>
              <a:off x="6076155" y="4611032"/>
              <a:ext cx="2568575"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68D40AD-0ABC-4B72-B2B3-0F254DC9B53E}"/>
                </a:ext>
              </a:extLst>
            </p:cNvPr>
            <p:cNvSpPr txBox="1"/>
            <p:nvPr/>
          </p:nvSpPr>
          <p:spPr>
            <a:xfrm>
              <a:off x="9108668" y="4299316"/>
              <a:ext cx="1717583" cy="215444"/>
            </a:xfrm>
            <a:prstGeom prst="rect">
              <a:avLst/>
            </a:prstGeom>
            <a:noFill/>
            <a:ln w="6350">
              <a:noFill/>
              <a:prstDash val="dash"/>
            </a:ln>
          </p:spPr>
          <p:txBody>
            <a:bodyPr wrap="square" lIns="0" tIns="0" rIns="0" bIns="0" rtlCol="0">
              <a:spAutoFit/>
            </a:bodyPr>
            <a:lstStyle/>
            <a:p>
              <a:pPr>
                <a:spcBef>
                  <a:spcPts val="600"/>
                </a:spcBef>
              </a:pPr>
              <a:r>
                <a:rPr lang="en-US" sz="1400" dirty="0"/>
                <a:t>Best Ranking Channel</a:t>
              </a:r>
              <a:endParaRPr lang="en-US" sz="1100" dirty="0"/>
            </a:p>
          </p:txBody>
        </p:sp>
        <p:sp>
          <p:nvSpPr>
            <p:cNvPr id="119" name="TextBox 118">
              <a:extLst>
                <a:ext uri="{FF2B5EF4-FFF2-40B4-BE49-F238E27FC236}">
                  <a16:creationId xmlns:a16="http://schemas.microsoft.com/office/drawing/2014/main" id="{77C57773-5D28-495C-B821-5217A5DFC4F0}"/>
                </a:ext>
              </a:extLst>
            </p:cNvPr>
            <p:cNvSpPr txBox="1"/>
            <p:nvPr/>
          </p:nvSpPr>
          <p:spPr>
            <a:xfrm>
              <a:off x="10912069" y="4299316"/>
              <a:ext cx="498384" cy="215444"/>
            </a:xfrm>
            <a:prstGeom prst="rect">
              <a:avLst/>
            </a:prstGeom>
            <a:noFill/>
            <a:ln w="6350">
              <a:noFill/>
              <a:prstDash val="dash"/>
            </a:ln>
          </p:spPr>
          <p:txBody>
            <a:bodyPr wrap="square" lIns="0" tIns="0" rIns="0" bIns="0" rtlCol="0">
              <a:spAutoFit/>
            </a:bodyPr>
            <a:lstStyle/>
            <a:p>
              <a:pPr algn="ctr">
                <a:spcBef>
                  <a:spcPts val="600"/>
                </a:spcBef>
              </a:pPr>
              <a:r>
                <a:rPr lang="en-US" sz="1400" dirty="0"/>
                <a:t>496K</a:t>
              </a:r>
              <a:endParaRPr lang="en-US" sz="1100" dirty="0"/>
            </a:p>
          </p:txBody>
        </p:sp>
        <p:cxnSp>
          <p:nvCxnSpPr>
            <p:cNvPr id="120" name="Straight Connector 119">
              <a:extLst>
                <a:ext uri="{FF2B5EF4-FFF2-40B4-BE49-F238E27FC236}">
                  <a16:creationId xmlns:a16="http://schemas.microsoft.com/office/drawing/2014/main" id="{A50D1A8A-1F1A-4662-BA98-3290B2D9C06D}"/>
                </a:ext>
              </a:extLst>
            </p:cNvPr>
            <p:cNvCxnSpPr>
              <a:cxnSpLocks/>
            </p:cNvCxnSpPr>
            <p:nvPr/>
          </p:nvCxnSpPr>
          <p:spPr>
            <a:xfrm>
              <a:off x="9000627" y="4611032"/>
              <a:ext cx="2568575"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2AE4B8-4F66-4A01-BE1C-371B6887E44B}"/>
                </a:ext>
              </a:extLst>
            </p:cNvPr>
            <p:cNvCxnSpPr/>
            <p:nvPr/>
          </p:nvCxnSpPr>
          <p:spPr>
            <a:xfrm>
              <a:off x="3044567" y="3403600"/>
              <a:ext cx="8812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3B85282-1599-4B48-ABCA-2BE1CCE87B9A}"/>
                </a:ext>
              </a:extLst>
            </p:cNvPr>
            <p:cNvCxnSpPr/>
            <p:nvPr/>
          </p:nvCxnSpPr>
          <p:spPr>
            <a:xfrm>
              <a:off x="3212752" y="4818448"/>
              <a:ext cx="881203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40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 name="Picture 102" descr="A picture containing water, outdoor, ocean, large&#10;&#10;Description automatically generated">
            <a:extLst>
              <a:ext uri="{FF2B5EF4-FFF2-40B4-BE49-F238E27FC236}">
                <a16:creationId xmlns:a16="http://schemas.microsoft.com/office/drawing/2014/main" id="{0AC330A8-BCF2-4432-8427-F4BF83CC7709}"/>
              </a:ext>
            </a:extLst>
          </p:cNvPr>
          <p:cNvPicPr>
            <a:picLocks noChangeAspect="1"/>
          </p:cNvPicPr>
          <p:nvPr/>
        </p:nvPicPr>
        <p:blipFill rotWithShape="1">
          <a:blip r:embed="rId3">
            <a:grayscl/>
            <a:alphaModFix amt="5000"/>
            <a:extLst>
              <a:ext uri="{28A0092B-C50C-407E-A947-70E740481C1C}">
                <a14:useLocalDpi xmlns:a14="http://schemas.microsoft.com/office/drawing/2010/main" val="0"/>
              </a:ext>
            </a:extLst>
          </a:blip>
          <a:srcRect t="21835" b="21835"/>
          <a:stretch/>
        </p:blipFill>
        <p:spPr>
          <a:xfrm>
            <a:off x="28271" y="55843"/>
            <a:ext cx="12135458" cy="4556858"/>
          </a:xfrm>
          <a:prstGeom prst="rect">
            <a:avLst/>
          </a:prstGeom>
        </p:spPr>
      </p:pic>
      <p:pic>
        <p:nvPicPr>
          <p:cNvPr id="106" name="Picture 105">
            <a:extLst>
              <a:ext uri="{FF2B5EF4-FFF2-40B4-BE49-F238E27FC236}">
                <a16:creationId xmlns:a16="http://schemas.microsoft.com/office/drawing/2014/main" id="{A3727C2D-958A-4C69-A0AC-1EAAE14D2AC7}"/>
              </a:ext>
            </a:extLst>
          </p:cNvPr>
          <p:cNvPicPr>
            <a:picLocks noChangeAspect="1"/>
          </p:cNvPicPr>
          <p:nvPr/>
        </p:nvPicPr>
        <p:blipFill rotWithShape="1">
          <a:blip r:embed="rId4">
            <a:extLst>
              <a:ext uri="{28A0092B-C50C-407E-A947-70E740481C1C}">
                <a14:useLocalDpi xmlns:a14="http://schemas.microsoft.com/office/drawing/2010/main" val="0"/>
              </a:ext>
            </a:extLst>
          </a:blip>
          <a:srcRect l="3040" t="3540" r="4691" b="3820"/>
          <a:stretch/>
        </p:blipFill>
        <p:spPr>
          <a:xfrm>
            <a:off x="5533807" y="595812"/>
            <a:ext cx="5045860" cy="2917626"/>
          </a:xfrm>
          <a:prstGeom prst="roundRect">
            <a:avLst>
              <a:gd name="adj" fmla="val 16667"/>
            </a:avLst>
          </a:prstGeom>
          <a:ln>
            <a:noFill/>
          </a:ln>
          <a:effectLst>
            <a:glow rad="228600">
              <a:schemeClr val="accent2">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a:extLst>
              <a:ext uri="{FF2B5EF4-FFF2-40B4-BE49-F238E27FC236}">
                <a16:creationId xmlns:a16="http://schemas.microsoft.com/office/drawing/2014/main" id="{E1D126E6-BCDA-4D24-9B11-045F5DFDB1C8}"/>
              </a:ext>
            </a:extLst>
          </p:cNvPr>
          <p:cNvGrpSpPr/>
          <p:nvPr/>
        </p:nvGrpSpPr>
        <p:grpSpPr>
          <a:xfrm>
            <a:off x="1649211" y="1687042"/>
            <a:ext cx="2901663" cy="1540664"/>
            <a:chOff x="546248" y="1334327"/>
            <a:chExt cx="2901663" cy="1540664"/>
          </a:xfrm>
        </p:grpSpPr>
        <p:sp>
          <p:nvSpPr>
            <p:cNvPr id="107" name="Oval 106">
              <a:extLst>
                <a:ext uri="{FF2B5EF4-FFF2-40B4-BE49-F238E27FC236}">
                  <a16:creationId xmlns:a16="http://schemas.microsoft.com/office/drawing/2014/main" id="{31E5C692-1057-490D-8C8B-A3B6FC128157}"/>
                </a:ext>
              </a:extLst>
            </p:cNvPr>
            <p:cNvSpPr/>
            <p:nvPr/>
          </p:nvSpPr>
          <p:spPr>
            <a:xfrm>
              <a:off x="2143371" y="1337664"/>
              <a:ext cx="491291" cy="491291"/>
            </a:xfrm>
            <a:prstGeom prst="ellipse">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4M</a:t>
              </a:r>
            </a:p>
          </p:txBody>
        </p:sp>
        <p:sp>
          <p:nvSpPr>
            <p:cNvPr id="108" name="TextBox 107">
              <a:extLst>
                <a:ext uri="{FF2B5EF4-FFF2-40B4-BE49-F238E27FC236}">
                  <a16:creationId xmlns:a16="http://schemas.microsoft.com/office/drawing/2014/main" id="{9BC8E3FC-5F7F-428C-A837-81B2FD812672}"/>
                </a:ext>
              </a:extLst>
            </p:cNvPr>
            <p:cNvSpPr txBox="1"/>
            <p:nvPr/>
          </p:nvSpPr>
          <p:spPr>
            <a:xfrm>
              <a:off x="689891" y="1334327"/>
              <a:ext cx="772326" cy="255605"/>
            </a:xfrm>
            <a:prstGeom prst="rect">
              <a:avLst/>
            </a:prstGeom>
            <a:noFill/>
            <a:ln w="6350">
              <a:noFill/>
              <a:prstDash val="dash"/>
            </a:ln>
          </p:spPr>
          <p:txBody>
            <a:bodyPr wrap="square" lIns="0" tIns="0" rIns="0" bIns="0" rtlCol="0" anchor="b">
              <a:spAutoFit/>
            </a:bodyPr>
            <a:lstStyle/>
            <a:p>
              <a:r>
                <a:rPr lang="en-US" sz="1600" b="1" dirty="0"/>
                <a:t>India</a:t>
              </a:r>
            </a:p>
          </p:txBody>
        </p:sp>
        <p:cxnSp>
          <p:nvCxnSpPr>
            <p:cNvPr id="109" name="Straight Connector 108">
              <a:extLst>
                <a:ext uri="{FF2B5EF4-FFF2-40B4-BE49-F238E27FC236}">
                  <a16:creationId xmlns:a16="http://schemas.microsoft.com/office/drawing/2014/main" id="{5E75FA82-434A-498E-875B-4278CD7F98A2}"/>
                </a:ext>
              </a:extLst>
            </p:cNvPr>
            <p:cNvCxnSpPr/>
            <p:nvPr/>
          </p:nvCxnSpPr>
          <p:spPr>
            <a:xfrm>
              <a:off x="546248" y="1656133"/>
              <a:ext cx="1633342" cy="0"/>
            </a:xfrm>
            <a:prstGeom prst="line">
              <a:avLst/>
            </a:prstGeom>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1E67C54F-EB29-406C-8C07-F10C2E537F66}"/>
                </a:ext>
              </a:extLst>
            </p:cNvPr>
            <p:cNvSpPr/>
            <p:nvPr/>
          </p:nvSpPr>
          <p:spPr>
            <a:xfrm>
              <a:off x="2956620" y="2383700"/>
              <a:ext cx="491291" cy="491291"/>
            </a:xfrm>
            <a:prstGeom prst="ellipse">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1M</a:t>
              </a:r>
            </a:p>
          </p:txBody>
        </p:sp>
        <p:sp>
          <p:nvSpPr>
            <p:cNvPr id="111" name="TextBox 110">
              <a:extLst>
                <a:ext uri="{FF2B5EF4-FFF2-40B4-BE49-F238E27FC236}">
                  <a16:creationId xmlns:a16="http://schemas.microsoft.com/office/drawing/2014/main" id="{F521FCAB-ADFA-4B2D-9EE9-721451D40BAC}"/>
                </a:ext>
              </a:extLst>
            </p:cNvPr>
            <p:cNvSpPr txBox="1"/>
            <p:nvPr/>
          </p:nvSpPr>
          <p:spPr>
            <a:xfrm>
              <a:off x="1270656" y="2448629"/>
              <a:ext cx="1179533" cy="246221"/>
            </a:xfrm>
            <a:prstGeom prst="rect">
              <a:avLst/>
            </a:prstGeom>
            <a:noFill/>
            <a:ln w="6350">
              <a:noFill/>
              <a:prstDash val="dash"/>
            </a:ln>
          </p:spPr>
          <p:txBody>
            <a:bodyPr wrap="square" lIns="0" tIns="0" rIns="0" bIns="0" rtlCol="0" anchor="b">
              <a:spAutoFit/>
            </a:bodyPr>
            <a:lstStyle>
              <a:defPPr>
                <a:defRPr lang="en-US"/>
              </a:defPPr>
              <a:lvl1pPr>
                <a:defRPr sz="1600" b="1">
                  <a:solidFill>
                    <a:schemeClr val="bg1"/>
                  </a:solidFill>
                </a:defRPr>
              </a:lvl1pPr>
            </a:lstStyle>
            <a:p>
              <a:r>
                <a:rPr lang="en-US" dirty="0">
                  <a:solidFill>
                    <a:schemeClr val="tx1"/>
                  </a:solidFill>
                </a:rPr>
                <a:t>United States</a:t>
              </a:r>
            </a:p>
          </p:txBody>
        </p:sp>
        <p:cxnSp>
          <p:nvCxnSpPr>
            <p:cNvPr id="112" name="Straight Connector 111">
              <a:extLst>
                <a:ext uri="{FF2B5EF4-FFF2-40B4-BE49-F238E27FC236}">
                  <a16:creationId xmlns:a16="http://schemas.microsoft.com/office/drawing/2014/main" id="{B7298FCC-2C85-4655-8B81-36E42DB89896}"/>
                </a:ext>
              </a:extLst>
            </p:cNvPr>
            <p:cNvCxnSpPr/>
            <p:nvPr/>
          </p:nvCxnSpPr>
          <p:spPr>
            <a:xfrm>
              <a:off x="1365911" y="2761048"/>
              <a:ext cx="163334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4" name="TextBox 113">
            <a:extLst>
              <a:ext uri="{FF2B5EF4-FFF2-40B4-BE49-F238E27FC236}">
                <a16:creationId xmlns:a16="http://schemas.microsoft.com/office/drawing/2014/main" id="{AA33055B-D932-4E3C-837F-BD491CB22651}"/>
              </a:ext>
            </a:extLst>
          </p:cNvPr>
          <p:cNvSpPr txBox="1"/>
          <p:nvPr/>
        </p:nvSpPr>
        <p:spPr>
          <a:xfrm>
            <a:off x="1271127" y="4301836"/>
            <a:ext cx="8910841" cy="1384995"/>
          </a:xfrm>
          <a:prstGeom prst="rect">
            <a:avLst/>
          </a:prstGeom>
          <a:noFill/>
          <a:ln w="6350">
            <a:noFill/>
            <a:prstDash val="dash"/>
          </a:ln>
        </p:spPr>
        <p:txBody>
          <a:bodyPr wrap="square" lIns="0" tIns="0" rIns="0" bIns="0" rtlCol="0">
            <a:spAutoFit/>
          </a:bodyPr>
          <a:lstStyle/>
          <a:p>
            <a:r>
              <a:rPr lang="en-US" dirty="0"/>
              <a:t>In this pie chart, each segment represents a country, and the size of each segment corresponds to the total number of uploaded videos from that specific country. The legend provides a clear breakdown of the countries, while the values showcase the respective sums of uploaded videos. This visual representation allows for a quick and insightful overview of the distribution of video uploads among different countries.</a:t>
            </a:r>
          </a:p>
        </p:txBody>
      </p:sp>
      <p:cxnSp>
        <p:nvCxnSpPr>
          <p:cNvPr id="10" name="Connector: Elbow 9">
            <a:extLst>
              <a:ext uri="{FF2B5EF4-FFF2-40B4-BE49-F238E27FC236}">
                <a16:creationId xmlns:a16="http://schemas.microsoft.com/office/drawing/2014/main" id="{B3622A63-DA62-4DC4-A0F2-FFAA2C061A6F}"/>
              </a:ext>
            </a:extLst>
          </p:cNvPr>
          <p:cNvCxnSpPr>
            <a:cxnSpLocks/>
          </p:cNvCxnSpPr>
          <p:nvPr/>
        </p:nvCxnSpPr>
        <p:spPr>
          <a:xfrm rot="5400000">
            <a:off x="508713" y="937081"/>
            <a:ext cx="5255739" cy="4320696"/>
          </a:xfrm>
          <a:prstGeom prst="bentConnector3">
            <a:avLst>
              <a:gd name="adj1" fmla="val 67947"/>
            </a:avLst>
          </a:prstGeom>
          <a:ln w="28575"/>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6D879D8F-48CB-4714-BBAE-8AFAB781FA22}"/>
              </a:ext>
            </a:extLst>
          </p:cNvPr>
          <p:cNvSpPr txBox="1"/>
          <p:nvPr/>
        </p:nvSpPr>
        <p:spPr>
          <a:xfrm>
            <a:off x="935327" y="580616"/>
            <a:ext cx="4412637" cy="738664"/>
          </a:xfrm>
          <a:prstGeom prst="rect">
            <a:avLst/>
          </a:prstGeom>
          <a:noFill/>
          <a:ln w="6350">
            <a:noFill/>
            <a:prstDash val="dash"/>
          </a:ln>
        </p:spPr>
        <p:txBody>
          <a:bodyPr wrap="square" lIns="0" tIns="0" rIns="0" bIns="0" rtlCol="0">
            <a:spAutoFit/>
          </a:bodyPr>
          <a:lstStyle/>
          <a:p>
            <a:r>
              <a:rPr lang="en-US" sz="2400" b="1" dirty="0">
                <a:latin typeface="Bauhaus 93" panose="04030905020B02020C02" pitchFamily="82" charset="0"/>
              </a:rPr>
              <a:t>Pie Chart  (Sum of uploads by Country)</a:t>
            </a:r>
          </a:p>
        </p:txBody>
      </p:sp>
      <p:grpSp>
        <p:nvGrpSpPr>
          <p:cNvPr id="128" name="Group 127">
            <a:extLst>
              <a:ext uri="{FF2B5EF4-FFF2-40B4-BE49-F238E27FC236}">
                <a16:creationId xmlns:a16="http://schemas.microsoft.com/office/drawing/2014/main" id="{FCF26582-5F84-4DAA-950B-0466547A7389}"/>
              </a:ext>
            </a:extLst>
          </p:cNvPr>
          <p:cNvGrpSpPr/>
          <p:nvPr/>
        </p:nvGrpSpPr>
        <p:grpSpPr>
          <a:xfrm>
            <a:off x="724983" y="209438"/>
            <a:ext cx="602457" cy="57150"/>
            <a:chOff x="10806101" y="5722143"/>
            <a:chExt cx="602457" cy="57150"/>
          </a:xfrm>
        </p:grpSpPr>
        <p:sp>
          <p:nvSpPr>
            <p:cNvPr id="129" name="Oval 128">
              <a:extLst>
                <a:ext uri="{FF2B5EF4-FFF2-40B4-BE49-F238E27FC236}">
                  <a16:creationId xmlns:a16="http://schemas.microsoft.com/office/drawing/2014/main" id="{360130EA-6160-4EE1-AF5F-C04C2EE644BA}"/>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Oval 129">
              <a:extLst>
                <a:ext uri="{FF2B5EF4-FFF2-40B4-BE49-F238E27FC236}">
                  <a16:creationId xmlns:a16="http://schemas.microsoft.com/office/drawing/2014/main" id="{26F1545F-8500-4D0C-985A-1B74589C21DA}"/>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val 130">
              <a:extLst>
                <a:ext uri="{FF2B5EF4-FFF2-40B4-BE49-F238E27FC236}">
                  <a16:creationId xmlns:a16="http://schemas.microsoft.com/office/drawing/2014/main" id="{62E6C88D-24BF-4928-A613-FE89C1E5BF16}"/>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Oval 131">
              <a:extLst>
                <a:ext uri="{FF2B5EF4-FFF2-40B4-BE49-F238E27FC236}">
                  <a16:creationId xmlns:a16="http://schemas.microsoft.com/office/drawing/2014/main" id="{A3EEC836-C123-4803-83A6-F9BAA9269B5B}"/>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6325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43" name="Straight Connector 342">
            <a:extLst>
              <a:ext uri="{FF2B5EF4-FFF2-40B4-BE49-F238E27FC236}">
                <a16:creationId xmlns:a16="http://schemas.microsoft.com/office/drawing/2014/main" id="{8A463345-4CAC-40C8-8122-5F4A4301E729}"/>
              </a:ext>
            </a:extLst>
          </p:cNvPr>
          <p:cNvCxnSpPr>
            <a:cxnSpLocks/>
          </p:cNvCxnSpPr>
          <p:nvPr/>
        </p:nvCxnSpPr>
        <p:spPr>
          <a:xfrm>
            <a:off x="5341484" y="4035081"/>
            <a:ext cx="6174319"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187393E-8DF6-4CE2-9156-20436F68953E}"/>
              </a:ext>
            </a:extLst>
          </p:cNvPr>
          <p:cNvGrpSpPr/>
          <p:nvPr/>
        </p:nvGrpSpPr>
        <p:grpSpPr>
          <a:xfrm>
            <a:off x="1562487" y="1397675"/>
            <a:ext cx="3680898" cy="2135695"/>
            <a:chOff x="3168748" y="3953220"/>
            <a:chExt cx="2841527" cy="2164209"/>
          </a:xfrm>
        </p:grpSpPr>
        <p:sp>
          <p:nvSpPr>
            <p:cNvPr id="75" name="TextBox 74">
              <a:extLst>
                <a:ext uri="{FF2B5EF4-FFF2-40B4-BE49-F238E27FC236}">
                  <a16:creationId xmlns:a16="http://schemas.microsoft.com/office/drawing/2014/main" id="{3D86973E-79B4-4C17-A971-B8185B7855CA}"/>
                </a:ext>
              </a:extLst>
            </p:cNvPr>
            <p:cNvSpPr txBox="1"/>
            <p:nvPr/>
          </p:nvSpPr>
          <p:spPr>
            <a:xfrm>
              <a:off x="4000500" y="3953220"/>
              <a:ext cx="1508267" cy="592583"/>
            </a:xfrm>
            <a:prstGeom prst="rect">
              <a:avLst/>
            </a:prstGeom>
            <a:noFill/>
            <a:ln w="6350">
              <a:noFill/>
              <a:prstDash val="dash"/>
            </a:ln>
          </p:spPr>
          <p:txBody>
            <a:bodyPr wrap="square" lIns="0" tIns="0" rIns="0" bIns="0" rtlCol="0">
              <a:spAutoFit/>
            </a:bodyPr>
            <a:lstStyle/>
            <a:p>
              <a:r>
                <a:rPr lang="en-US" sz="1400" dirty="0">
                  <a:latin typeface="Arial Rounded MT Bold" panose="020F0704030504030204" pitchFamily="34" charset="0"/>
                </a:rPr>
                <a:t>United States </a:t>
              </a:r>
            </a:p>
            <a:p>
              <a:r>
                <a:rPr lang="en-US" sz="2400" dirty="0">
                  <a:latin typeface="Arial Rounded MT Bold" panose="020F0704030504030204" pitchFamily="34" charset="0"/>
                </a:rPr>
                <a:t>7.3 bn</a:t>
              </a:r>
            </a:p>
          </p:txBody>
        </p:sp>
        <p:grpSp>
          <p:nvGrpSpPr>
            <p:cNvPr id="77" name="Group 76">
              <a:extLst>
                <a:ext uri="{FF2B5EF4-FFF2-40B4-BE49-F238E27FC236}">
                  <a16:creationId xmlns:a16="http://schemas.microsoft.com/office/drawing/2014/main" id="{69CCA533-BB72-42F2-8EB7-11D2CDB8D733}"/>
                </a:ext>
              </a:extLst>
            </p:cNvPr>
            <p:cNvGrpSpPr/>
            <p:nvPr/>
          </p:nvGrpSpPr>
          <p:grpSpPr>
            <a:xfrm>
              <a:off x="3168748" y="4000523"/>
              <a:ext cx="536280" cy="536280"/>
              <a:chOff x="4691063" y="5951538"/>
              <a:chExt cx="373062" cy="373062"/>
            </a:xfrm>
            <a:gradFill>
              <a:gsLst>
                <a:gs pos="0">
                  <a:schemeClr val="accent1"/>
                </a:gs>
                <a:gs pos="100000">
                  <a:schemeClr val="accent2"/>
                </a:gs>
              </a:gsLst>
              <a:lin ang="5400000" scaled="1"/>
            </a:gradFill>
          </p:grpSpPr>
          <p:sp>
            <p:nvSpPr>
              <p:cNvPr id="84" name="Freeform 5">
                <a:extLst>
                  <a:ext uri="{FF2B5EF4-FFF2-40B4-BE49-F238E27FC236}">
                    <a16:creationId xmlns:a16="http://schemas.microsoft.com/office/drawing/2014/main" id="{21838E05-D22E-4BC4-BE0F-D5622D0337A3}"/>
                  </a:ext>
                </a:extLst>
              </p:cNvPr>
              <p:cNvSpPr>
                <a:spLocks noEditPoints="1"/>
              </p:cNvSpPr>
              <p:nvPr/>
            </p:nvSpPr>
            <p:spPr bwMode="auto">
              <a:xfrm>
                <a:off x="4691063" y="5951538"/>
                <a:ext cx="373062" cy="373062"/>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012ADF40-CA19-4D3A-93ED-AA84F86710C8}"/>
                  </a:ext>
                </a:extLst>
              </p:cNvPr>
              <p:cNvSpPr>
                <a:spLocks/>
              </p:cNvSpPr>
              <p:nvPr/>
            </p:nvSpPr>
            <p:spPr bwMode="auto">
              <a:xfrm>
                <a:off x="4752975" y="5959475"/>
                <a:ext cx="265112" cy="311150"/>
              </a:xfrm>
              <a:custGeom>
                <a:avLst/>
                <a:gdLst>
                  <a:gd name="T0" fmla="*/ 20 w 68"/>
                  <a:gd name="T1" fmla="*/ 68 h 80"/>
                  <a:gd name="T2" fmla="*/ 22 w 68"/>
                  <a:gd name="T3" fmla="*/ 62 h 80"/>
                  <a:gd name="T4" fmla="*/ 18 w 68"/>
                  <a:gd name="T5" fmla="*/ 56 h 80"/>
                  <a:gd name="T6" fmla="*/ 11 w 68"/>
                  <a:gd name="T7" fmla="*/ 52 h 80"/>
                  <a:gd name="T8" fmla="*/ 0 w 68"/>
                  <a:gd name="T9" fmla="*/ 42 h 80"/>
                  <a:gd name="T10" fmla="*/ 22 w 68"/>
                  <a:gd name="T11" fmla="*/ 25 h 80"/>
                  <a:gd name="T12" fmla="*/ 33 w 68"/>
                  <a:gd name="T13" fmla="*/ 27 h 80"/>
                  <a:gd name="T14" fmla="*/ 36 w 68"/>
                  <a:gd name="T15" fmla="*/ 18 h 80"/>
                  <a:gd name="T16" fmla="*/ 26 w 68"/>
                  <a:gd name="T17" fmla="*/ 12 h 80"/>
                  <a:gd name="T18" fmla="*/ 47 w 68"/>
                  <a:gd name="T19" fmla="*/ 2 h 80"/>
                  <a:gd name="T20" fmla="*/ 30 w 68"/>
                  <a:gd name="T21" fmla="*/ 12 h 80"/>
                  <a:gd name="T22" fmla="*/ 35 w 68"/>
                  <a:gd name="T23" fmla="*/ 14 h 80"/>
                  <a:gd name="T24" fmla="*/ 40 w 68"/>
                  <a:gd name="T25" fmla="*/ 28 h 80"/>
                  <a:gd name="T26" fmla="*/ 34 w 68"/>
                  <a:gd name="T27" fmla="*/ 31 h 80"/>
                  <a:gd name="T28" fmla="*/ 20 w 68"/>
                  <a:gd name="T29" fmla="*/ 28 h 80"/>
                  <a:gd name="T30" fmla="*/ 4 w 68"/>
                  <a:gd name="T31" fmla="*/ 42 h 80"/>
                  <a:gd name="T32" fmla="*/ 11 w 68"/>
                  <a:gd name="T33" fmla="*/ 48 h 80"/>
                  <a:gd name="T34" fmla="*/ 22 w 68"/>
                  <a:gd name="T35" fmla="*/ 55 h 80"/>
                  <a:gd name="T36" fmla="*/ 25 w 68"/>
                  <a:gd name="T37" fmla="*/ 66 h 80"/>
                  <a:gd name="T38" fmla="*/ 28 w 68"/>
                  <a:gd name="T39" fmla="*/ 76 h 80"/>
                  <a:gd name="T40" fmla="*/ 39 w 68"/>
                  <a:gd name="T41" fmla="*/ 66 h 80"/>
                  <a:gd name="T42" fmla="*/ 45 w 68"/>
                  <a:gd name="T43" fmla="*/ 62 h 80"/>
                  <a:gd name="T44" fmla="*/ 42 w 68"/>
                  <a:gd name="T45" fmla="*/ 58 h 80"/>
                  <a:gd name="T46" fmla="*/ 51 w 68"/>
                  <a:gd name="T47" fmla="*/ 44 h 80"/>
                  <a:gd name="T48" fmla="*/ 44 w 68"/>
                  <a:gd name="T49" fmla="*/ 42 h 80"/>
                  <a:gd name="T50" fmla="*/ 40 w 68"/>
                  <a:gd name="T51" fmla="*/ 35 h 80"/>
                  <a:gd name="T52" fmla="*/ 56 w 68"/>
                  <a:gd name="T53" fmla="*/ 28 h 80"/>
                  <a:gd name="T54" fmla="*/ 66 w 68"/>
                  <a:gd name="T55" fmla="*/ 13 h 80"/>
                  <a:gd name="T56" fmla="*/ 57 w 68"/>
                  <a:gd name="T57" fmla="*/ 32 h 80"/>
                  <a:gd name="T58" fmla="*/ 45 w 68"/>
                  <a:gd name="T59" fmla="*/ 34 h 80"/>
                  <a:gd name="T60" fmla="*/ 51 w 68"/>
                  <a:gd name="T61" fmla="*/ 40 h 80"/>
                  <a:gd name="T62" fmla="*/ 48 w 68"/>
                  <a:gd name="T63" fmla="*/ 56 h 80"/>
                  <a:gd name="T64" fmla="*/ 47 w 68"/>
                  <a:gd name="T65" fmla="*/ 58 h 80"/>
                  <a:gd name="T66" fmla="*/ 47 w 68"/>
                  <a:gd name="T67" fmla="*/ 65 h 80"/>
                  <a:gd name="T68" fmla="*/ 28 w 68"/>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80">
                    <a:moveTo>
                      <a:pt x="28" y="80"/>
                    </a:moveTo>
                    <a:cubicBezTo>
                      <a:pt x="24" y="80"/>
                      <a:pt x="20" y="70"/>
                      <a:pt x="20" y="68"/>
                    </a:cubicBezTo>
                    <a:cubicBezTo>
                      <a:pt x="20" y="67"/>
                      <a:pt x="21" y="65"/>
                      <a:pt x="21" y="64"/>
                    </a:cubicBezTo>
                    <a:cubicBezTo>
                      <a:pt x="22" y="63"/>
                      <a:pt x="22" y="63"/>
                      <a:pt x="22" y="62"/>
                    </a:cubicBezTo>
                    <a:cubicBezTo>
                      <a:pt x="22" y="61"/>
                      <a:pt x="20" y="59"/>
                      <a:pt x="19" y="57"/>
                    </a:cubicBezTo>
                    <a:cubicBezTo>
                      <a:pt x="18" y="57"/>
                      <a:pt x="18" y="57"/>
                      <a:pt x="18" y="56"/>
                    </a:cubicBezTo>
                    <a:cubicBezTo>
                      <a:pt x="18" y="54"/>
                      <a:pt x="18" y="53"/>
                      <a:pt x="17" y="53"/>
                    </a:cubicBezTo>
                    <a:cubicBezTo>
                      <a:pt x="16" y="52"/>
                      <a:pt x="14" y="52"/>
                      <a:pt x="11" y="52"/>
                    </a:cubicBezTo>
                    <a:cubicBezTo>
                      <a:pt x="10" y="52"/>
                      <a:pt x="9" y="52"/>
                      <a:pt x="8" y="52"/>
                    </a:cubicBezTo>
                    <a:cubicBezTo>
                      <a:pt x="2" y="52"/>
                      <a:pt x="0" y="45"/>
                      <a:pt x="0" y="42"/>
                    </a:cubicBezTo>
                    <a:cubicBezTo>
                      <a:pt x="0" y="41"/>
                      <a:pt x="0" y="26"/>
                      <a:pt x="12" y="24"/>
                    </a:cubicBezTo>
                    <a:cubicBezTo>
                      <a:pt x="17" y="23"/>
                      <a:pt x="20" y="23"/>
                      <a:pt x="22" y="25"/>
                    </a:cubicBezTo>
                    <a:cubicBezTo>
                      <a:pt x="23" y="26"/>
                      <a:pt x="24" y="26"/>
                      <a:pt x="24" y="27"/>
                    </a:cubicBezTo>
                    <a:cubicBezTo>
                      <a:pt x="26" y="28"/>
                      <a:pt x="30" y="28"/>
                      <a:pt x="33" y="27"/>
                    </a:cubicBezTo>
                    <a:cubicBezTo>
                      <a:pt x="34" y="27"/>
                      <a:pt x="35" y="26"/>
                      <a:pt x="36" y="26"/>
                    </a:cubicBezTo>
                    <a:cubicBezTo>
                      <a:pt x="37" y="23"/>
                      <a:pt x="37" y="20"/>
                      <a:pt x="36" y="18"/>
                    </a:cubicBezTo>
                    <a:cubicBezTo>
                      <a:pt x="34" y="19"/>
                      <a:pt x="31" y="19"/>
                      <a:pt x="29" y="18"/>
                    </a:cubicBezTo>
                    <a:cubicBezTo>
                      <a:pt x="27" y="17"/>
                      <a:pt x="26" y="15"/>
                      <a:pt x="26" y="12"/>
                    </a:cubicBezTo>
                    <a:cubicBezTo>
                      <a:pt x="25" y="5"/>
                      <a:pt x="42" y="1"/>
                      <a:pt x="45" y="0"/>
                    </a:cubicBezTo>
                    <a:cubicBezTo>
                      <a:pt x="46" y="0"/>
                      <a:pt x="47" y="1"/>
                      <a:pt x="47" y="2"/>
                    </a:cubicBezTo>
                    <a:cubicBezTo>
                      <a:pt x="48" y="3"/>
                      <a:pt x="47" y="4"/>
                      <a:pt x="46" y="4"/>
                    </a:cubicBezTo>
                    <a:cubicBezTo>
                      <a:pt x="38" y="6"/>
                      <a:pt x="30" y="9"/>
                      <a:pt x="30" y="12"/>
                    </a:cubicBezTo>
                    <a:cubicBezTo>
                      <a:pt x="30" y="13"/>
                      <a:pt x="30" y="14"/>
                      <a:pt x="31" y="15"/>
                    </a:cubicBezTo>
                    <a:cubicBezTo>
                      <a:pt x="32" y="15"/>
                      <a:pt x="34" y="15"/>
                      <a:pt x="35" y="14"/>
                    </a:cubicBezTo>
                    <a:cubicBezTo>
                      <a:pt x="36" y="14"/>
                      <a:pt x="38" y="14"/>
                      <a:pt x="38" y="14"/>
                    </a:cubicBezTo>
                    <a:cubicBezTo>
                      <a:pt x="41" y="16"/>
                      <a:pt x="41" y="23"/>
                      <a:pt x="40" y="28"/>
                    </a:cubicBezTo>
                    <a:cubicBezTo>
                      <a:pt x="40" y="29"/>
                      <a:pt x="39" y="30"/>
                      <a:pt x="38" y="30"/>
                    </a:cubicBezTo>
                    <a:cubicBezTo>
                      <a:pt x="37" y="30"/>
                      <a:pt x="36" y="30"/>
                      <a:pt x="34" y="31"/>
                    </a:cubicBezTo>
                    <a:cubicBezTo>
                      <a:pt x="30" y="32"/>
                      <a:pt x="24" y="33"/>
                      <a:pt x="21" y="29"/>
                    </a:cubicBezTo>
                    <a:cubicBezTo>
                      <a:pt x="20" y="29"/>
                      <a:pt x="20" y="29"/>
                      <a:pt x="20" y="28"/>
                    </a:cubicBezTo>
                    <a:cubicBezTo>
                      <a:pt x="20" y="28"/>
                      <a:pt x="18" y="27"/>
                      <a:pt x="12" y="28"/>
                    </a:cubicBezTo>
                    <a:cubicBezTo>
                      <a:pt x="4" y="30"/>
                      <a:pt x="4" y="42"/>
                      <a:pt x="4" y="42"/>
                    </a:cubicBezTo>
                    <a:cubicBezTo>
                      <a:pt x="4" y="42"/>
                      <a:pt x="4" y="48"/>
                      <a:pt x="8" y="48"/>
                    </a:cubicBezTo>
                    <a:cubicBezTo>
                      <a:pt x="9" y="48"/>
                      <a:pt x="10" y="48"/>
                      <a:pt x="11" y="48"/>
                    </a:cubicBezTo>
                    <a:cubicBezTo>
                      <a:pt x="14" y="48"/>
                      <a:pt x="18" y="48"/>
                      <a:pt x="20" y="50"/>
                    </a:cubicBezTo>
                    <a:cubicBezTo>
                      <a:pt x="21" y="51"/>
                      <a:pt x="22" y="53"/>
                      <a:pt x="22" y="55"/>
                    </a:cubicBezTo>
                    <a:cubicBezTo>
                      <a:pt x="24" y="57"/>
                      <a:pt x="26" y="60"/>
                      <a:pt x="26" y="62"/>
                    </a:cubicBezTo>
                    <a:cubicBezTo>
                      <a:pt x="26" y="63"/>
                      <a:pt x="25" y="65"/>
                      <a:pt x="25" y="66"/>
                    </a:cubicBezTo>
                    <a:cubicBezTo>
                      <a:pt x="24" y="67"/>
                      <a:pt x="24" y="67"/>
                      <a:pt x="24" y="68"/>
                    </a:cubicBezTo>
                    <a:cubicBezTo>
                      <a:pt x="24" y="69"/>
                      <a:pt x="27" y="75"/>
                      <a:pt x="28" y="76"/>
                    </a:cubicBezTo>
                    <a:cubicBezTo>
                      <a:pt x="35" y="76"/>
                      <a:pt x="38" y="73"/>
                      <a:pt x="38" y="68"/>
                    </a:cubicBezTo>
                    <a:cubicBezTo>
                      <a:pt x="38" y="67"/>
                      <a:pt x="39" y="66"/>
                      <a:pt x="39" y="66"/>
                    </a:cubicBezTo>
                    <a:cubicBezTo>
                      <a:pt x="39" y="66"/>
                      <a:pt x="42" y="65"/>
                      <a:pt x="45" y="63"/>
                    </a:cubicBezTo>
                    <a:cubicBezTo>
                      <a:pt x="45" y="62"/>
                      <a:pt x="45" y="62"/>
                      <a:pt x="45" y="62"/>
                    </a:cubicBezTo>
                    <a:cubicBezTo>
                      <a:pt x="45" y="62"/>
                      <a:pt x="44" y="62"/>
                      <a:pt x="44" y="61"/>
                    </a:cubicBezTo>
                    <a:cubicBezTo>
                      <a:pt x="43" y="61"/>
                      <a:pt x="42" y="60"/>
                      <a:pt x="42" y="58"/>
                    </a:cubicBezTo>
                    <a:cubicBezTo>
                      <a:pt x="42" y="57"/>
                      <a:pt x="43" y="55"/>
                      <a:pt x="45" y="53"/>
                    </a:cubicBezTo>
                    <a:cubicBezTo>
                      <a:pt x="48" y="50"/>
                      <a:pt x="51" y="47"/>
                      <a:pt x="51" y="44"/>
                    </a:cubicBezTo>
                    <a:cubicBezTo>
                      <a:pt x="49" y="45"/>
                      <a:pt x="47" y="45"/>
                      <a:pt x="45" y="43"/>
                    </a:cubicBezTo>
                    <a:cubicBezTo>
                      <a:pt x="44" y="43"/>
                      <a:pt x="44" y="43"/>
                      <a:pt x="44" y="42"/>
                    </a:cubicBezTo>
                    <a:cubicBezTo>
                      <a:pt x="43" y="40"/>
                      <a:pt x="42" y="37"/>
                      <a:pt x="42" y="36"/>
                    </a:cubicBezTo>
                    <a:cubicBezTo>
                      <a:pt x="41" y="36"/>
                      <a:pt x="40" y="35"/>
                      <a:pt x="40" y="35"/>
                    </a:cubicBezTo>
                    <a:cubicBezTo>
                      <a:pt x="40" y="34"/>
                      <a:pt x="39" y="33"/>
                      <a:pt x="40" y="32"/>
                    </a:cubicBezTo>
                    <a:cubicBezTo>
                      <a:pt x="42" y="30"/>
                      <a:pt x="49" y="27"/>
                      <a:pt x="56" y="28"/>
                    </a:cubicBezTo>
                    <a:cubicBezTo>
                      <a:pt x="62" y="24"/>
                      <a:pt x="64" y="15"/>
                      <a:pt x="64" y="15"/>
                    </a:cubicBezTo>
                    <a:cubicBezTo>
                      <a:pt x="64" y="14"/>
                      <a:pt x="65" y="13"/>
                      <a:pt x="66" y="13"/>
                    </a:cubicBezTo>
                    <a:cubicBezTo>
                      <a:pt x="67" y="13"/>
                      <a:pt x="68" y="14"/>
                      <a:pt x="68" y="15"/>
                    </a:cubicBezTo>
                    <a:cubicBezTo>
                      <a:pt x="68" y="16"/>
                      <a:pt x="66" y="27"/>
                      <a:pt x="57" y="32"/>
                    </a:cubicBezTo>
                    <a:cubicBezTo>
                      <a:pt x="56" y="32"/>
                      <a:pt x="56" y="32"/>
                      <a:pt x="56" y="32"/>
                    </a:cubicBezTo>
                    <a:cubicBezTo>
                      <a:pt x="51" y="31"/>
                      <a:pt x="47" y="32"/>
                      <a:pt x="45" y="34"/>
                    </a:cubicBezTo>
                    <a:cubicBezTo>
                      <a:pt x="46" y="35"/>
                      <a:pt x="47" y="37"/>
                      <a:pt x="48" y="41"/>
                    </a:cubicBezTo>
                    <a:cubicBezTo>
                      <a:pt x="49" y="41"/>
                      <a:pt x="50" y="41"/>
                      <a:pt x="51" y="40"/>
                    </a:cubicBezTo>
                    <a:cubicBezTo>
                      <a:pt x="52" y="40"/>
                      <a:pt x="53" y="40"/>
                      <a:pt x="53" y="41"/>
                    </a:cubicBezTo>
                    <a:cubicBezTo>
                      <a:pt x="58" y="45"/>
                      <a:pt x="52" y="52"/>
                      <a:pt x="48" y="56"/>
                    </a:cubicBezTo>
                    <a:cubicBezTo>
                      <a:pt x="48" y="57"/>
                      <a:pt x="47" y="57"/>
                      <a:pt x="46" y="58"/>
                    </a:cubicBezTo>
                    <a:cubicBezTo>
                      <a:pt x="46" y="58"/>
                      <a:pt x="47" y="58"/>
                      <a:pt x="47" y="58"/>
                    </a:cubicBezTo>
                    <a:cubicBezTo>
                      <a:pt x="48" y="59"/>
                      <a:pt x="49" y="60"/>
                      <a:pt x="49" y="62"/>
                    </a:cubicBezTo>
                    <a:cubicBezTo>
                      <a:pt x="49" y="63"/>
                      <a:pt x="48" y="64"/>
                      <a:pt x="47" y="65"/>
                    </a:cubicBezTo>
                    <a:cubicBezTo>
                      <a:pt x="45" y="67"/>
                      <a:pt x="43" y="69"/>
                      <a:pt x="42" y="69"/>
                    </a:cubicBezTo>
                    <a:cubicBezTo>
                      <a:pt x="41" y="76"/>
                      <a:pt x="36" y="80"/>
                      <a:pt x="28"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8" name="TextBox 77">
              <a:extLst>
                <a:ext uri="{FF2B5EF4-FFF2-40B4-BE49-F238E27FC236}">
                  <a16:creationId xmlns:a16="http://schemas.microsoft.com/office/drawing/2014/main" id="{7F45813E-8429-4A33-AA2E-14CCD2D5FDCC}"/>
                </a:ext>
              </a:extLst>
            </p:cNvPr>
            <p:cNvSpPr txBox="1"/>
            <p:nvPr/>
          </p:nvSpPr>
          <p:spPr>
            <a:xfrm>
              <a:off x="4000500" y="4739033"/>
              <a:ext cx="1508267" cy="592583"/>
            </a:xfrm>
            <a:prstGeom prst="rect">
              <a:avLst/>
            </a:prstGeom>
            <a:noFill/>
            <a:ln w="6350">
              <a:noFill/>
              <a:prstDash val="dash"/>
            </a:ln>
          </p:spPr>
          <p:txBody>
            <a:bodyPr wrap="square" lIns="0" tIns="0" rIns="0" bIns="0" rtlCol="0">
              <a:spAutoFit/>
            </a:bodyPr>
            <a:lstStyle/>
            <a:p>
              <a:r>
                <a:rPr lang="en-US" sz="1400" dirty="0">
                  <a:latin typeface="Arial Rounded MT Bold" panose="020F0704030504030204" pitchFamily="34" charset="0"/>
                </a:rPr>
                <a:t>India</a:t>
              </a:r>
            </a:p>
            <a:p>
              <a:r>
                <a:rPr lang="en-US" sz="2400" dirty="0">
                  <a:latin typeface="Arial Rounded MT Bold" panose="020F0704030504030204" pitchFamily="34" charset="0"/>
                </a:rPr>
                <a:t>4.3 bn</a:t>
              </a:r>
            </a:p>
          </p:txBody>
        </p:sp>
        <p:sp>
          <p:nvSpPr>
            <p:cNvPr id="79" name="TextBox 78">
              <a:extLst>
                <a:ext uri="{FF2B5EF4-FFF2-40B4-BE49-F238E27FC236}">
                  <a16:creationId xmlns:a16="http://schemas.microsoft.com/office/drawing/2014/main" id="{C9A2DB41-FC45-46A2-8D4A-21F319D0EB22}"/>
                </a:ext>
              </a:extLst>
            </p:cNvPr>
            <p:cNvSpPr txBox="1"/>
            <p:nvPr/>
          </p:nvSpPr>
          <p:spPr>
            <a:xfrm>
              <a:off x="4000500" y="5524845"/>
              <a:ext cx="1508267" cy="592584"/>
            </a:xfrm>
            <a:prstGeom prst="rect">
              <a:avLst/>
            </a:prstGeom>
            <a:noFill/>
            <a:ln w="6350">
              <a:noFill/>
              <a:prstDash val="dash"/>
            </a:ln>
          </p:spPr>
          <p:txBody>
            <a:bodyPr wrap="square" lIns="0" tIns="0" rIns="0" bIns="0" rtlCol="0">
              <a:spAutoFit/>
            </a:bodyPr>
            <a:lstStyle/>
            <a:p>
              <a:r>
                <a:rPr lang="en-US" sz="1400" dirty="0">
                  <a:latin typeface="Arial Rounded MT Bold" panose="020F0704030504030204" pitchFamily="34" charset="0"/>
                </a:rPr>
                <a:t>Brazil </a:t>
              </a:r>
            </a:p>
            <a:p>
              <a:r>
                <a:rPr lang="en-US" sz="2400" dirty="0">
                  <a:latin typeface="Arial Rounded MT Bold" panose="020F0704030504030204" pitchFamily="34" charset="0"/>
                </a:rPr>
                <a:t>1.3 bn</a:t>
              </a:r>
            </a:p>
          </p:txBody>
        </p:sp>
        <p:cxnSp>
          <p:nvCxnSpPr>
            <p:cNvPr id="80" name="Straight Connector 79">
              <a:extLst>
                <a:ext uri="{FF2B5EF4-FFF2-40B4-BE49-F238E27FC236}">
                  <a16:creationId xmlns:a16="http://schemas.microsoft.com/office/drawing/2014/main" id="{280CF64A-9504-429F-B8F1-57AB7A0D70C4}"/>
                </a:ext>
              </a:extLst>
            </p:cNvPr>
            <p:cNvCxnSpPr>
              <a:cxnSpLocks/>
            </p:cNvCxnSpPr>
            <p:nvPr/>
          </p:nvCxnSpPr>
          <p:spPr>
            <a:xfrm>
              <a:off x="3895725" y="4638514"/>
              <a:ext cx="2114550" cy="0"/>
            </a:xfrm>
            <a:prstGeom prst="line">
              <a:avLst/>
            </a:prstGeom>
            <a:ln w="19050">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506EF7D-D993-41C5-9285-EF725D07DB25}"/>
                </a:ext>
              </a:extLst>
            </p:cNvPr>
            <p:cNvCxnSpPr>
              <a:cxnSpLocks/>
            </p:cNvCxnSpPr>
            <p:nvPr/>
          </p:nvCxnSpPr>
          <p:spPr>
            <a:xfrm>
              <a:off x="3895725" y="5424327"/>
              <a:ext cx="2114550" cy="0"/>
            </a:xfrm>
            <a:prstGeom prst="line">
              <a:avLst/>
            </a:prstGeom>
            <a:ln w="19050">
              <a:solidFill>
                <a:schemeClr val="bg1">
                  <a:lumMod val="6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B07E22A9-4154-4965-883B-73958F2E991A}"/>
              </a:ext>
            </a:extLst>
          </p:cNvPr>
          <p:cNvPicPr>
            <a:picLocks noChangeAspect="1"/>
          </p:cNvPicPr>
          <p:nvPr/>
        </p:nvPicPr>
        <p:blipFill rotWithShape="1">
          <a:blip r:embed="rId3">
            <a:extLst>
              <a:ext uri="{28A0092B-C50C-407E-A947-70E740481C1C}">
                <a14:useLocalDpi xmlns:a14="http://schemas.microsoft.com/office/drawing/2010/main" val="0"/>
              </a:ext>
            </a:extLst>
          </a:blip>
          <a:srcRect l="-1052" t="-487" r="-1559" b="2193"/>
          <a:stretch/>
        </p:blipFill>
        <p:spPr>
          <a:xfrm>
            <a:off x="6209773" y="495927"/>
            <a:ext cx="5095857" cy="3294447"/>
          </a:xfrm>
          <a:prstGeom prst="roundRect">
            <a:avLst>
              <a:gd name="adj" fmla="val 16667"/>
            </a:avLst>
          </a:prstGeom>
          <a:ln>
            <a:noFill/>
          </a:ln>
          <a:effectLst>
            <a:glow rad="228600">
              <a:schemeClr val="accent2">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3" name="TextBox 92">
            <a:extLst>
              <a:ext uri="{FF2B5EF4-FFF2-40B4-BE49-F238E27FC236}">
                <a16:creationId xmlns:a16="http://schemas.microsoft.com/office/drawing/2014/main" id="{7D74448D-04D6-47B6-8FB9-43B82E871FB5}"/>
              </a:ext>
            </a:extLst>
          </p:cNvPr>
          <p:cNvSpPr txBox="1"/>
          <p:nvPr/>
        </p:nvSpPr>
        <p:spPr>
          <a:xfrm>
            <a:off x="811427" y="3953465"/>
            <a:ext cx="7760043" cy="2031325"/>
          </a:xfrm>
          <a:prstGeom prst="rect">
            <a:avLst/>
          </a:prstGeom>
          <a:noFill/>
        </p:spPr>
        <p:txBody>
          <a:bodyPr wrap="square">
            <a:spAutoFit/>
          </a:bodyPr>
          <a:lstStyle/>
          <a:p>
            <a:r>
              <a:rPr lang="en-US" dirty="0"/>
              <a:t>In this stack bar chart, the Y-axis represents various countries such as the United States, India, Brazil, and more. The X-axis corresponds to the subscriber count, with each bar stacked to showcase the distribution of subscribers within each country. The height of each stacked segment reflects the subscriber count from a specific country, providing a visual comparison of subscriber distribution across the selected countries. This type of chart is effective in illustrating the relative contribution of each country to the overall subscriber count.</a:t>
            </a:r>
          </a:p>
        </p:txBody>
      </p:sp>
      <p:sp>
        <p:nvSpPr>
          <p:cNvPr id="94" name="TextBox 93">
            <a:extLst>
              <a:ext uri="{FF2B5EF4-FFF2-40B4-BE49-F238E27FC236}">
                <a16:creationId xmlns:a16="http://schemas.microsoft.com/office/drawing/2014/main" id="{82C62042-3519-4C5A-A47F-652795EDE31E}"/>
              </a:ext>
            </a:extLst>
          </p:cNvPr>
          <p:cNvSpPr txBox="1"/>
          <p:nvPr/>
        </p:nvSpPr>
        <p:spPr>
          <a:xfrm>
            <a:off x="821473" y="484230"/>
            <a:ext cx="4905864" cy="738664"/>
          </a:xfrm>
          <a:prstGeom prst="rect">
            <a:avLst/>
          </a:prstGeom>
          <a:noFill/>
          <a:ln w="6350">
            <a:noFill/>
            <a:prstDash val="dash"/>
          </a:ln>
        </p:spPr>
        <p:txBody>
          <a:bodyPr wrap="square" lIns="0" tIns="0" rIns="0" bIns="0" rtlCol="0">
            <a:spAutoFit/>
          </a:bodyPr>
          <a:lstStyle/>
          <a:p>
            <a:r>
              <a:rPr lang="en-US" sz="2400" b="1" dirty="0">
                <a:latin typeface="Bauhaus 93" panose="04030905020B02020C02" pitchFamily="82" charset="0"/>
              </a:rPr>
              <a:t>Stack Bar chart (Subscriber Count by Country)</a:t>
            </a:r>
          </a:p>
        </p:txBody>
      </p:sp>
      <p:sp>
        <p:nvSpPr>
          <p:cNvPr id="3" name="Arrow: Striped Right 2">
            <a:extLst>
              <a:ext uri="{FF2B5EF4-FFF2-40B4-BE49-F238E27FC236}">
                <a16:creationId xmlns:a16="http://schemas.microsoft.com/office/drawing/2014/main" id="{07ECB63B-5ECA-4E33-BEFB-82FF8D4D02E6}"/>
              </a:ext>
            </a:extLst>
          </p:cNvPr>
          <p:cNvSpPr/>
          <p:nvPr/>
        </p:nvSpPr>
        <p:spPr>
          <a:xfrm rot="16200000">
            <a:off x="9258209" y="4365729"/>
            <a:ext cx="854061" cy="1065998"/>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6" name="Group 95">
            <a:extLst>
              <a:ext uri="{FF2B5EF4-FFF2-40B4-BE49-F238E27FC236}">
                <a16:creationId xmlns:a16="http://schemas.microsoft.com/office/drawing/2014/main" id="{84D438DC-0350-4950-B57D-594EB60BC97D}"/>
              </a:ext>
            </a:extLst>
          </p:cNvPr>
          <p:cNvGrpSpPr/>
          <p:nvPr/>
        </p:nvGrpSpPr>
        <p:grpSpPr>
          <a:xfrm>
            <a:off x="11092308" y="194070"/>
            <a:ext cx="602457" cy="57150"/>
            <a:chOff x="10806101" y="5722143"/>
            <a:chExt cx="602457" cy="57150"/>
          </a:xfrm>
        </p:grpSpPr>
        <p:sp>
          <p:nvSpPr>
            <p:cNvPr id="97" name="Oval 96">
              <a:extLst>
                <a:ext uri="{FF2B5EF4-FFF2-40B4-BE49-F238E27FC236}">
                  <a16:creationId xmlns:a16="http://schemas.microsoft.com/office/drawing/2014/main" id="{39FBDEA3-1A95-4ABF-A44F-44F58D687A8C}"/>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val 98">
              <a:extLst>
                <a:ext uri="{FF2B5EF4-FFF2-40B4-BE49-F238E27FC236}">
                  <a16:creationId xmlns:a16="http://schemas.microsoft.com/office/drawing/2014/main" id="{84386311-D5AF-401F-89F6-4388B55BA4CB}"/>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99">
              <a:extLst>
                <a:ext uri="{FF2B5EF4-FFF2-40B4-BE49-F238E27FC236}">
                  <a16:creationId xmlns:a16="http://schemas.microsoft.com/office/drawing/2014/main" id="{8ACFF41D-ED45-4D7B-AA66-561C00083779}"/>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102">
              <a:extLst>
                <a:ext uri="{FF2B5EF4-FFF2-40B4-BE49-F238E27FC236}">
                  <a16:creationId xmlns:a16="http://schemas.microsoft.com/office/drawing/2014/main" id="{2EE7630B-31F4-499C-8184-AFB2950E225E}"/>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5" name="Straight Connector 24">
            <a:extLst>
              <a:ext uri="{FF2B5EF4-FFF2-40B4-BE49-F238E27FC236}">
                <a16:creationId xmlns:a16="http://schemas.microsoft.com/office/drawing/2014/main" id="{F3471445-0DB9-4AEE-95EE-32AD39068835}"/>
              </a:ext>
            </a:extLst>
          </p:cNvPr>
          <p:cNvCxnSpPr>
            <a:cxnSpLocks/>
          </p:cNvCxnSpPr>
          <p:nvPr/>
        </p:nvCxnSpPr>
        <p:spPr>
          <a:xfrm>
            <a:off x="821473" y="3923935"/>
            <a:ext cx="10701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92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43" name="Straight Connector 342">
            <a:extLst>
              <a:ext uri="{FF2B5EF4-FFF2-40B4-BE49-F238E27FC236}">
                <a16:creationId xmlns:a16="http://schemas.microsoft.com/office/drawing/2014/main" id="{8A463345-4CAC-40C8-8122-5F4A4301E729}"/>
              </a:ext>
            </a:extLst>
          </p:cNvPr>
          <p:cNvCxnSpPr>
            <a:cxnSpLocks/>
          </p:cNvCxnSpPr>
          <p:nvPr/>
        </p:nvCxnSpPr>
        <p:spPr>
          <a:xfrm>
            <a:off x="667265" y="5687469"/>
            <a:ext cx="11137557" cy="0"/>
          </a:xfrm>
          <a:prstGeom prst="line">
            <a:avLst/>
          </a:prstGeom>
          <a:ln w="5715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B07E22A9-4154-4965-883B-73958F2E991A}"/>
              </a:ext>
            </a:extLst>
          </p:cNvPr>
          <p:cNvPicPr>
            <a:picLocks noChangeAspect="1"/>
          </p:cNvPicPr>
          <p:nvPr/>
        </p:nvPicPr>
        <p:blipFill rotWithShape="1">
          <a:blip r:embed="rId3">
            <a:extLst>
              <a:ext uri="{28A0092B-C50C-407E-A947-70E740481C1C}">
                <a14:useLocalDpi xmlns:a14="http://schemas.microsoft.com/office/drawing/2010/main" val="0"/>
              </a:ext>
            </a:extLst>
          </a:blip>
          <a:srcRect l="1000" t="1929" r="1843" b="-162"/>
          <a:stretch/>
        </p:blipFill>
        <p:spPr>
          <a:xfrm>
            <a:off x="6823497" y="909657"/>
            <a:ext cx="4922243" cy="3568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3" name="TextBox 92">
            <a:extLst>
              <a:ext uri="{FF2B5EF4-FFF2-40B4-BE49-F238E27FC236}">
                <a16:creationId xmlns:a16="http://schemas.microsoft.com/office/drawing/2014/main" id="{7D74448D-04D6-47B6-8FB9-43B82E871FB5}"/>
              </a:ext>
            </a:extLst>
          </p:cNvPr>
          <p:cNvSpPr txBox="1"/>
          <p:nvPr/>
        </p:nvSpPr>
        <p:spPr>
          <a:xfrm>
            <a:off x="947805" y="1542536"/>
            <a:ext cx="5185265" cy="2800767"/>
          </a:xfrm>
          <a:prstGeom prst="rect">
            <a:avLst/>
          </a:prstGeom>
          <a:noFill/>
        </p:spPr>
        <p:txBody>
          <a:bodyPr wrap="square">
            <a:spAutoFit/>
          </a:bodyPr>
          <a:lstStyle/>
          <a:p>
            <a:r>
              <a:rPr lang="en-US" sz="1600" dirty="0"/>
              <a:t>In this stack column chart, the Y-axis represents the count of urban population, depicted in white, and the total population, shown in red, for individuals who watch YouTube. The X-axis categorizes different content genres, including "Music," "Gaming," "People," "Education," "Shows," and "Comedy." Each column is divided into two stacked segments, with the white portion representing the urban population and the red portion indicating the total population. This visual representation allows for a comparison of the urban population's contribution to the overall viewership across various content categories.</a:t>
            </a:r>
          </a:p>
        </p:txBody>
      </p:sp>
      <p:sp>
        <p:nvSpPr>
          <p:cNvPr id="94" name="TextBox 93">
            <a:extLst>
              <a:ext uri="{FF2B5EF4-FFF2-40B4-BE49-F238E27FC236}">
                <a16:creationId xmlns:a16="http://schemas.microsoft.com/office/drawing/2014/main" id="{82C62042-3519-4C5A-A47F-652795EDE31E}"/>
              </a:ext>
            </a:extLst>
          </p:cNvPr>
          <p:cNvSpPr txBox="1"/>
          <p:nvPr/>
        </p:nvSpPr>
        <p:spPr>
          <a:xfrm>
            <a:off x="1035265" y="729805"/>
            <a:ext cx="5476746" cy="732412"/>
          </a:xfrm>
          <a:prstGeom prst="rect">
            <a:avLst/>
          </a:prstGeom>
          <a:noFill/>
          <a:ln w="6350">
            <a:noFill/>
            <a:prstDash val="dash"/>
          </a:ln>
        </p:spPr>
        <p:txBody>
          <a:bodyPr wrap="square" lIns="0" tIns="0" rIns="0" bIns="0" rtlCol="0">
            <a:spAutoFit/>
          </a:bodyPr>
          <a:lstStyle/>
          <a:p>
            <a:r>
              <a:rPr lang="en-US" sz="2400" b="1" dirty="0">
                <a:latin typeface="Bauhaus 93" panose="04030905020B02020C02" pitchFamily="82" charset="0"/>
              </a:rPr>
              <a:t>Stack Column chart (Population Count by Country)</a:t>
            </a:r>
          </a:p>
        </p:txBody>
      </p:sp>
      <p:sp>
        <p:nvSpPr>
          <p:cNvPr id="3" name="Arrow: Striped Right 2">
            <a:extLst>
              <a:ext uri="{FF2B5EF4-FFF2-40B4-BE49-F238E27FC236}">
                <a16:creationId xmlns:a16="http://schemas.microsoft.com/office/drawing/2014/main" id="{07ECB63B-5ECA-4E33-BEFB-82FF8D4D02E6}"/>
              </a:ext>
            </a:extLst>
          </p:cNvPr>
          <p:cNvSpPr/>
          <p:nvPr/>
        </p:nvSpPr>
        <p:spPr>
          <a:xfrm rot="16200000">
            <a:off x="9037585" y="4607416"/>
            <a:ext cx="757720" cy="694805"/>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1" name="Group 20">
            <a:extLst>
              <a:ext uri="{FF2B5EF4-FFF2-40B4-BE49-F238E27FC236}">
                <a16:creationId xmlns:a16="http://schemas.microsoft.com/office/drawing/2014/main" id="{B5F87A05-3B5D-4E00-9EB5-6D44CE8DA2B0}"/>
              </a:ext>
            </a:extLst>
          </p:cNvPr>
          <p:cNvGrpSpPr/>
          <p:nvPr/>
        </p:nvGrpSpPr>
        <p:grpSpPr>
          <a:xfrm>
            <a:off x="10935789" y="295937"/>
            <a:ext cx="602457" cy="57150"/>
            <a:chOff x="10806101" y="5722143"/>
            <a:chExt cx="602457" cy="57150"/>
          </a:xfrm>
        </p:grpSpPr>
        <p:sp>
          <p:nvSpPr>
            <p:cNvPr id="22" name="Oval 21">
              <a:extLst>
                <a:ext uri="{FF2B5EF4-FFF2-40B4-BE49-F238E27FC236}">
                  <a16:creationId xmlns:a16="http://schemas.microsoft.com/office/drawing/2014/main" id="{05F6F3C8-7DB2-41B9-BFAF-DFB9E218882E}"/>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A59D0D45-117A-48D8-8981-A1D9F01AA08B}"/>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6009B433-139F-4AEB-A0F8-9CA15876B3D9}"/>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B195AA7-C765-4598-93F1-DFF6D26C37A1}"/>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4569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783</TotalTime>
  <Words>903</Words>
  <Application>Microsoft Office PowerPoint</Application>
  <PresentationFormat>Widescreen</PresentationFormat>
  <Paragraphs>83</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Arial Rounded MT Bold</vt:lpstr>
      <vt:lpstr>Bauhaus 93</vt:lpstr>
      <vt:lpstr>Bell MT</vt:lpstr>
      <vt:lpstr>Calibri</vt:lpstr>
      <vt:lpstr>Calibri Light</vt:lpstr>
      <vt:lpstr>Eras Bold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Fierda Usiyah</dc:creator>
  <cp:lastModifiedBy>Wajahat Ali</cp:lastModifiedBy>
  <cp:revision>102</cp:revision>
  <dcterms:created xsi:type="dcterms:W3CDTF">2020-11-05T07:39:25Z</dcterms:created>
  <dcterms:modified xsi:type="dcterms:W3CDTF">2023-12-21T19:34:28Z</dcterms:modified>
</cp:coreProperties>
</file>